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6" r:id="rId3"/>
    <p:sldId id="277" r:id="rId4"/>
    <p:sldId id="278" r:id="rId5"/>
    <p:sldId id="257" r:id="rId6"/>
    <p:sldId id="287" r:id="rId7"/>
    <p:sldId id="262" r:id="rId8"/>
    <p:sldId id="288" r:id="rId9"/>
    <p:sldId id="263" r:id="rId10"/>
    <p:sldId id="289" r:id="rId11"/>
    <p:sldId id="264" r:id="rId12"/>
    <p:sldId id="290" r:id="rId13"/>
    <p:sldId id="265" r:id="rId14"/>
    <p:sldId id="291" r:id="rId15"/>
    <p:sldId id="266" r:id="rId16"/>
    <p:sldId id="292" r:id="rId17"/>
    <p:sldId id="267" r:id="rId18"/>
    <p:sldId id="293" r:id="rId19"/>
    <p:sldId id="268" r:id="rId20"/>
    <p:sldId id="294" r:id="rId21"/>
    <p:sldId id="269" r:id="rId22"/>
    <p:sldId id="295" r:id="rId23"/>
    <p:sldId id="270" r:id="rId24"/>
    <p:sldId id="296" r:id="rId25"/>
    <p:sldId id="271" r:id="rId26"/>
    <p:sldId id="272" r:id="rId27"/>
    <p:sldId id="297" r:id="rId28"/>
    <p:sldId id="275" r:id="rId29"/>
    <p:sldId id="274" r:id="rId30"/>
    <p:sldId id="298" r:id="rId31"/>
    <p:sldId id="273" r:id="rId32"/>
    <p:sldId id="299" r:id="rId33"/>
    <p:sldId id="300"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ia Benedetti" initials="AB" lastIdx="1" clrIdx="0">
    <p:extLst>
      <p:ext uri="{19B8F6BF-5375-455C-9EA6-DF929625EA0E}">
        <p15:presenceInfo xmlns:p15="http://schemas.microsoft.com/office/powerpoint/2012/main" xmlns="" userId="af1327e4db2ffc1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20" autoAdjust="0"/>
    <p:restoredTop sz="94660"/>
  </p:normalViewPr>
  <p:slideViewPr>
    <p:cSldViewPr snapToGrid="0">
      <p:cViewPr varScale="1">
        <p:scale>
          <a:sx n="73" d="100"/>
          <a:sy n="73" d="100"/>
        </p:scale>
        <p:origin x="-630"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7/10/2025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pPr/>
              <a:t>7/10/2025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7/10/2025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pPr/>
              <a:t>7/10/2025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2A54C80-263E-416B-A8E0-580EDEADCBDC}" type="datetimeFigureOut">
              <a:rPr lang="en-US" dirty="0"/>
              <a:pPr/>
              <a:t>7/10/2025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7/10/2025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7/10/2025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package" Target="../embeddings/Foglio_di_lavoro_di_Microsoft_Office_Excel1.xlsx"/><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ED4549E-BA1D-4A68-9C76-6507FE5E2B50}"/>
              </a:ext>
            </a:extLst>
          </p:cNvPr>
          <p:cNvSpPr>
            <a:spLocks noGrp="1"/>
          </p:cNvSpPr>
          <p:nvPr>
            <p:ph type="ctrTitle"/>
          </p:nvPr>
        </p:nvSpPr>
        <p:spPr/>
        <p:txBody>
          <a:bodyPr/>
          <a:lstStyle/>
          <a:p>
            <a:r>
              <a:rPr lang="it-IT" dirty="0"/>
              <a:t>BILANCIO di previsione</a:t>
            </a:r>
            <a:br>
              <a:rPr lang="it-IT" dirty="0"/>
            </a:br>
            <a:r>
              <a:rPr lang="it-IT" dirty="0"/>
              <a:t>2022-2024</a:t>
            </a:r>
          </a:p>
        </p:txBody>
      </p:sp>
      <p:pic>
        <p:nvPicPr>
          <p:cNvPr id="5" name="Immagine 4">
            <a:extLst>
              <a:ext uri="{FF2B5EF4-FFF2-40B4-BE49-F238E27FC236}">
                <a16:creationId xmlns:a16="http://schemas.microsoft.com/office/drawing/2014/main" xmlns="" id="{515E60C5-89E2-4846-97AF-38EF2E201807}"/>
              </a:ext>
            </a:extLst>
          </p:cNvPr>
          <p:cNvPicPr>
            <a:picLocks noChangeAspect="1"/>
          </p:cNvPicPr>
          <p:nvPr/>
        </p:nvPicPr>
        <p:blipFill>
          <a:blip r:embed="rId2"/>
          <a:stretch>
            <a:fillRect/>
          </a:stretch>
        </p:blipFill>
        <p:spPr>
          <a:xfrm>
            <a:off x="6711223" y="217293"/>
            <a:ext cx="2628086" cy="1650193"/>
          </a:xfrm>
          <a:prstGeom prst="rect">
            <a:avLst/>
          </a:prstGeom>
        </p:spPr>
      </p:pic>
      <p:pic>
        <p:nvPicPr>
          <p:cNvPr id="7" name="Immagine 6">
            <a:extLst>
              <a:ext uri="{FF2B5EF4-FFF2-40B4-BE49-F238E27FC236}">
                <a16:creationId xmlns:a16="http://schemas.microsoft.com/office/drawing/2014/main" xmlns="" id="{24AA0757-2584-45C7-8A6C-4D3CCF75565B}"/>
              </a:ext>
            </a:extLst>
          </p:cNvPr>
          <p:cNvPicPr>
            <a:picLocks noChangeAspect="1"/>
          </p:cNvPicPr>
          <p:nvPr/>
        </p:nvPicPr>
        <p:blipFill>
          <a:blip r:embed="rId3"/>
          <a:stretch>
            <a:fillRect/>
          </a:stretch>
        </p:blipFill>
        <p:spPr>
          <a:xfrm>
            <a:off x="1110956" y="4385570"/>
            <a:ext cx="2910059" cy="1936512"/>
          </a:xfrm>
          <a:prstGeom prst="rect">
            <a:avLst/>
          </a:prstGeom>
        </p:spPr>
      </p:pic>
    </p:spTree>
    <p:extLst>
      <p:ext uri="{BB962C8B-B14F-4D97-AF65-F5344CB8AC3E}">
        <p14:creationId xmlns:p14="http://schemas.microsoft.com/office/powerpoint/2010/main" xmlns="" val="3937039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451B7ED-3673-47F3-AD42-72179495CD2E}"/>
              </a:ext>
            </a:extLst>
          </p:cNvPr>
          <p:cNvSpPr>
            <a:spLocks noGrp="1"/>
          </p:cNvSpPr>
          <p:nvPr>
            <p:ph type="title"/>
          </p:nvPr>
        </p:nvSpPr>
        <p:spPr/>
        <p:txBody>
          <a:bodyPr/>
          <a:lstStyle/>
          <a:p>
            <a:r>
              <a:rPr lang="it-IT" dirty="0"/>
              <a:t>Equilibrio Economico Finanziario-Generale </a:t>
            </a:r>
          </a:p>
        </p:txBody>
      </p:sp>
      <p:sp>
        <p:nvSpPr>
          <p:cNvPr id="3" name="Segnaposto contenuto 2">
            <a:extLst>
              <a:ext uri="{FF2B5EF4-FFF2-40B4-BE49-F238E27FC236}">
                <a16:creationId xmlns:a16="http://schemas.microsoft.com/office/drawing/2014/main" xmlns="" id="{45A85346-A866-4BD3-9CDA-6FF8BB7D173A}"/>
              </a:ext>
            </a:extLst>
          </p:cNvPr>
          <p:cNvSpPr>
            <a:spLocks noGrp="1"/>
          </p:cNvSpPr>
          <p:nvPr>
            <p:ph idx="1"/>
          </p:nvPr>
        </p:nvSpPr>
        <p:spPr/>
        <p:txBody>
          <a:bodyPr/>
          <a:lstStyle/>
          <a:p>
            <a:r>
              <a:rPr lang="it-IT" sz="1800" dirty="0">
                <a:solidFill>
                  <a:prstClr val="black">
                    <a:lumMod val="50000"/>
                    <a:lumOff val="50000"/>
                  </a:prstClr>
                </a:solidFill>
                <a:latin typeface="Trebuchet MS" panose="020B0603020202020204"/>
              </a:rPr>
              <a:t>In questa tabella riportiamo il riassunto generale di quanto esposto nelle precedenti, precisando tutte le macro voci di entrata e di spesa e come potete osservare siamo in perfetto equilibrio.</a:t>
            </a:r>
            <a:endParaRPr lang="it-IT" dirty="0"/>
          </a:p>
        </p:txBody>
      </p:sp>
    </p:spTree>
    <p:extLst>
      <p:ext uri="{BB962C8B-B14F-4D97-AF65-F5344CB8AC3E}">
        <p14:creationId xmlns:p14="http://schemas.microsoft.com/office/powerpoint/2010/main" xmlns="" val="3353655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xmlns="" id="{287BAF77-BED8-4214-B292-5E92F14CA367}"/>
              </a:ext>
            </a:extLst>
          </p:cNvPr>
          <p:cNvPicPr>
            <a:picLocks noChangeAspect="1"/>
          </p:cNvPicPr>
          <p:nvPr/>
        </p:nvPicPr>
        <p:blipFill>
          <a:blip r:embed="rId2"/>
          <a:stretch>
            <a:fillRect/>
          </a:stretch>
        </p:blipFill>
        <p:spPr>
          <a:xfrm>
            <a:off x="301657" y="28223"/>
            <a:ext cx="10426045" cy="6711942"/>
          </a:xfrm>
          <a:prstGeom prst="rect">
            <a:avLst/>
          </a:prstGeom>
        </p:spPr>
      </p:pic>
    </p:spTree>
    <p:extLst>
      <p:ext uri="{BB962C8B-B14F-4D97-AF65-F5344CB8AC3E}">
        <p14:creationId xmlns:p14="http://schemas.microsoft.com/office/powerpoint/2010/main" xmlns="" val="3288602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C9AEF74-FCCD-41C3-8425-D1C3F7A10D75}"/>
              </a:ext>
            </a:extLst>
          </p:cNvPr>
          <p:cNvSpPr>
            <a:spLocks noGrp="1"/>
          </p:cNvSpPr>
          <p:nvPr>
            <p:ph type="title"/>
          </p:nvPr>
        </p:nvSpPr>
        <p:spPr/>
        <p:txBody>
          <a:bodyPr/>
          <a:lstStyle/>
          <a:p>
            <a:r>
              <a:rPr lang="it-IT" dirty="0"/>
              <a:t>Quadro Generale delle Entrate</a:t>
            </a:r>
          </a:p>
        </p:txBody>
      </p:sp>
      <p:sp>
        <p:nvSpPr>
          <p:cNvPr id="3" name="Segnaposto contenuto 2">
            <a:extLst>
              <a:ext uri="{FF2B5EF4-FFF2-40B4-BE49-F238E27FC236}">
                <a16:creationId xmlns:a16="http://schemas.microsoft.com/office/drawing/2014/main" xmlns="" id="{22171E4C-3FE0-46AE-AD1C-192AC34F2033}"/>
              </a:ext>
            </a:extLst>
          </p:cNvPr>
          <p:cNvSpPr>
            <a:spLocks noGrp="1"/>
          </p:cNvSpPr>
          <p:nvPr>
            <p:ph idx="1"/>
          </p:nvPr>
        </p:nvSpPr>
        <p:spPr/>
        <p:txBody>
          <a:bodyPr/>
          <a:lstStyle/>
          <a:p>
            <a:pPr algn="l"/>
            <a:r>
              <a:rPr lang="it-IT" dirty="0"/>
              <a:t>In questa tabella sono riportati in modo più specifico i dati relativi alle entrate del nostro ente</a:t>
            </a:r>
          </a:p>
          <a:p>
            <a:pPr algn="l"/>
            <a:r>
              <a:rPr lang="it-IT" dirty="0"/>
              <a:t>Qui segnaliamo anche il confronto tra l’assestamento del 2021 e la previsione per gli anni 2022-23-24 . Come già detto prima, le entrate correnti ammontano a 16 milioni e 700 mila euro </a:t>
            </a:r>
          </a:p>
          <a:p>
            <a:pPr algn="l"/>
            <a:r>
              <a:rPr lang="it-IT" dirty="0"/>
              <a:t>A queste si aggiungono ulteriori voci : leggere (4-5-6-7-9), avanzo di amministrazione, entrata per spese Correnti ed entrata per spese conto Capitale </a:t>
            </a:r>
          </a:p>
          <a:p>
            <a:pPr marL="0" indent="0" algn="l">
              <a:buNone/>
            </a:pPr>
            <a:r>
              <a:rPr lang="it-IT" dirty="0"/>
              <a:t>Per un totale di 31 milioni 430mila</a:t>
            </a:r>
          </a:p>
          <a:p>
            <a:endParaRPr lang="it-IT" dirty="0"/>
          </a:p>
        </p:txBody>
      </p:sp>
    </p:spTree>
    <p:extLst>
      <p:ext uri="{BB962C8B-B14F-4D97-AF65-F5344CB8AC3E}">
        <p14:creationId xmlns:p14="http://schemas.microsoft.com/office/powerpoint/2010/main" xmlns="" val="3694415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xmlns="" id="{07F557BE-4DC2-44F3-82E8-D3143A38917C}"/>
              </a:ext>
            </a:extLst>
          </p:cNvPr>
          <p:cNvPicPr>
            <a:picLocks noChangeAspect="1"/>
          </p:cNvPicPr>
          <p:nvPr/>
        </p:nvPicPr>
        <p:blipFill>
          <a:blip r:embed="rId2"/>
          <a:stretch>
            <a:fillRect/>
          </a:stretch>
        </p:blipFill>
        <p:spPr>
          <a:xfrm>
            <a:off x="329937" y="125730"/>
            <a:ext cx="10605155" cy="6606540"/>
          </a:xfrm>
          <a:prstGeom prst="rect">
            <a:avLst/>
          </a:prstGeom>
        </p:spPr>
      </p:pic>
    </p:spTree>
    <p:extLst>
      <p:ext uri="{BB962C8B-B14F-4D97-AF65-F5344CB8AC3E}">
        <p14:creationId xmlns:p14="http://schemas.microsoft.com/office/powerpoint/2010/main" xmlns="" val="2620571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7FA80DC-94F5-4140-BE67-FAEEF7FF5645}"/>
              </a:ext>
            </a:extLst>
          </p:cNvPr>
          <p:cNvSpPr>
            <a:spLocks noGrp="1"/>
          </p:cNvSpPr>
          <p:nvPr>
            <p:ph type="title"/>
          </p:nvPr>
        </p:nvSpPr>
        <p:spPr/>
        <p:txBody>
          <a:bodyPr/>
          <a:lstStyle/>
          <a:p>
            <a:r>
              <a:rPr lang="it-IT" dirty="0"/>
              <a:t>Entrate correnti di natura tributaria, contributiva e perequativa</a:t>
            </a:r>
          </a:p>
        </p:txBody>
      </p:sp>
      <p:sp>
        <p:nvSpPr>
          <p:cNvPr id="3" name="Segnaposto contenuto 2">
            <a:extLst>
              <a:ext uri="{FF2B5EF4-FFF2-40B4-BE49-F238E27FC236}">
                <a16:creationId xmlns:a16="http://schemas.microsoft.com/office/drawing/2014/main" xmlns="" id="{104F65BA-CD93-4E23-9D0C-5D4E90DAEBC2}"/>
              </a:ext>
            </a:extLst>
          </p:cNvPr>
          <p:cNvSpPr>
            <a:spLocks noGrp="1"/>
          </p:cNvSpPr>
          <p:nvPr>
            <p:ph idx="1"/>
          </p:nvPr>
        </p:nvSpPr>
        <p:spPr/>
        <p:txBody>
          <a:bodyPr/>
          <a:lstStyle/>
          <a:p>
            <a:pPr algn="l"/>
            <a:r>
              <a:rPr lang="it-IT" dirty="0"/>
              <a:t>Qui abbiamo riportato lo specifico delle entrate correnti di natura tributaria, contributiva e perequativa</a:t>
            </a:r>
          </a:p>
          <a:p>
            <a:pPr algn="l"/>
            <a:r>
              <a:rPr lang="it-IT" dirty="0"/>
              <a:t>Le voci più significative sono certamente l’ IMU per la quale si prevede un entrata nel 2022 di 5 milioni e 300 mila euro, l’addizionale Irpef 1 milione e 980 mila euro e la tari 3 milioni e 200 mila euro.</a:t>
            </a:r>
          </a:p>
          <a:p>
            <a:pPr algn="l"/>
            <a:r>
              <a:rPr lang="it-IT" dirty="0"/>
              <a:t>Quella della tari è una delle voci più complicate da gestire, perché come comune siamo tenuti per norma di legge a garantire totalmente la copertura economica del servizio – Le tariffe tari andranno stabilite entro il 31 marzo 2022, siamo in attesa di ricevere da ATERSIR il piano economico finanziario.</a:t>
            </a:r>
          </a:p>
          <a:p>
            <a:pPr algn="l"/>
            <a:r>
              <a:rPr lang="it-IT" dirty="0"/>
              <a:t>Il totale complessivo delle entrate di natura tributaria, contributiva e perequativa ammontano a 12 milioni e 430 mila euro</a:t>
            </a:r>
          </a:p>
          <a:p>
            <a:endParaRPr lang="it-IT" dirty="0"/>
          </a:p>
        </p:txBody>
      </p:sp>
    </p:spTree>
    <p:extLst>
      <p:ext uri="{BB962C8B-B14F-4D97-AF65-F5344CB8AC3E}">
        <p14:creationId xmlns:p14="http://schemas.microsoft.com/office/powerpoint/2010/main" xmlns="" val="335828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xmlns="" id="{8AF238BA-F615-4177-BDA3-D4AC70A38BE7}"/>
              </a:ext>
            </a:extLst>
          </p:cNvPr>
          <p:cNvPicPr>
            <a:picLocks noChangeAspect="1"/>
          </p:cNvPicPr>
          <p:nvPr/>
        </p:nvPicPr>
        <p:blipFill>
          <a:blip r:embed="rId2"/>
          <a:stretch>
            <a:fillRect/>
          </a:stretch>
        </p:blipFill>
        <p:spPr>
          <a:xfrm>
            <a:off x="188379" y="235671"/>
            <a:ext cx="10632021" cy="6249970"/>
          </a:xfrm>
          <a:prstGeom prst="rect">
            <a:avLst/>
          </a:prstGeom>
        </p:spPr>
      </p:pic>
    </p:spTree>
    <p:extLst>
      <p:ext uri="{BB962C8B-B14F-4D97-AF65-F5344CB8AC3E}">
        <p14:creationId xmlns:p14="http://schemas.microsoft.com/office/powerpoint/2010/main" xmlns="" val="3579159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4F32379-4F36-4D8F-BF29-16C3A8FB8043}"/>
              </a:ext>
            </a:extLst>
          </p:cNvPr>
          <p:cNvSpPr>
            <a:spLocks noGrp="1"/>
          </p:cNvSpPr>
          <p:nvPr>
            <p:ph type="title"/>
          </p:nvPr>
        </p:nvSpPr>
        <p:spPr/>
        <p:txBody>
          <a:bodyPr/>
          <a:lstStyle/>
          <a:p>
            <a:r>
              <a:rPr lang="it-IT" dirty="0"/>
              <a:t>Entrate da trasferimenti</a:t>
            </a:r>
          </a:p>
        </p:txBody>
      </p:sp>
      <p:sp>
        <p:nvSpPr>
          <p:cNvPr id="3" name="Segnaposto contenuto 2">
            <a:extLst>
              <a:ext uri="{FF2B5EF4-FFF2-40B4-BE49-F238E27FC236}">
                <a16:creationId xmlns:a16="http://schemas.microsoft.com/office/drawing/2014/main" xmlns="" id="{2FAC3FBD-445D-47D8-8CA3-CEAF1CB6E121}"/>
              </a:ext>
            </a:extLst>
          </p:cNvPr>
          <p:cNvSpPr>
            <a:spLocks noGrp="1"/>
          </p:cNvSpPr>
          <p:nvPr>
            <p:ph idx="1"/>
          </p:nvPr>
        </p:nvSpPr>
        <p:spPr/>
        <p:txBody>
          <a:bodyPr/>
          <a:lstStyle/>
          <a:p>
            <a:r>
              <a:rPr lang="it-IT" dirty="0"/>
              <a:t>Per l’ esercizio 2022 abbiamo una previsione complessiva di 1 milione e 33 mila euro con una diminuzione di 395 mila euro perché non sono previsti contributi straordinari covid </a:t>
            </a:r>
          </a:p>
        </p:txBody>
      </p:sp>
    </p:spTree>
    <p:extLst>
      <p:ext uri="{BB962C8B-B14F-4D97-AF65-F5344CB8AC3E}">
        <p14:creationId xmlns:p14="http://schemas.microsoft.com/office/powerpoint/2010/main" xmlns="" val="432889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xmlns="" id="{40621E93-2D60-4A4C-94E2-5E8ADCFF0E9F}"/>
              </a:ext>
            </a:extLst>
          </p:cNvPr>
          <p:cNvPicPr>
            <a:picLocks noChangeAspect="1"/>
          </p:cNvPicPr>
          <p:nvPr/>
        </p:nvPicPr>
        <p:blipFill>
          <a:blip r:embed="rId2"/>
          <a:stretch>
            <a:fillRect/>
          </a:stretch>
        </p:blipFill>
        <p:spPr>
          <a:xfrm>
            <a:off x="235670" y="219089"/>
            <a:ext cx="9766169" cy="6428464"/>
          </a:xfrm>
          <a:prstGeom prst="rect">
            <a:avLst/>
          </a:prstGeom>
        </p:spPr>
      </p:pic>
    </p:spTree>
    <p:extLst>
      <p:ext uri="{BB962C8B-B14F-4D97-AF65-F5344CB8AC3E}">
        <p14:creationId xmlns:p14="http://schemas.microsoft.com/office/powerpoint/2010/main" xmlns="" val="13538410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8240BD8-B599-40B6-89E8-7089410166F9}"/>
              </a:ext>
            </a:extLst>
          </p:cNvPr>
          <p:cNvSpPr>
            <a:spLocks noGrp="1"/>
          </p:cNvSpPr>
          <p:nvPr>
            <p:ph type="title"/>
          </p:nvPr>
        </p:nvSpPr>
        <p:spPr/>
        <p:txBody>
          <a:bodyPr/>
          <a:lstStyle/>
          <a:p>
            <a:r>
              <a:rPr lang="it-IT" dirty="0"/>
              <a:t>Trasferimenti straordinari emergenza covid </a:t>
            </a:r>
          </a:p>
        </p:txBody>
      </p:sp>
      <p:sp>
        <p:nvSpPr>
          <p:cNvPr id="3" name="Segnaposto contenuto 2">
            <a:extLst>
              <a:ext uri="{FF2B5EF4-FFF2-40B4-BE49-F238E27FC236}">
                <a16:creationId xmlns:a16="http://schemas.microsoft.com/office/drawing/2014/main" xmlns="" id="{BFCECBD9-75D0-4C3F-A21D-55D0CA51F0D9}"/>
              </a:ext>
            </a:extLst>
          </p:cNvPr>
          <p:cNvSpPr>
            <a:spLocks noGrp="1"/>
          </p:cNvSpPr>
          <p:nvPr>
            <p:ph idx="1"/>
          </p:nvPr>
        </p:nvSpPr>
        <p:spPr/>
        <p:txBody>
          <a:bodyPr/>
          <a:lstStyle/>
          <a:p>
            <a:r>
              <a:rPr lang="it-IT" sz="1800" dirty="0">
                <a:solidFill>
                  <a:prstClr val="black">
                    <a:lumMod val="50000"/>
                    <a:lumOff val="50000"/>
                  </a:prstClr>
                </a:solidFill>
                <a:latin typeface="Trebuchet MS" panose="020B0603020202020204"/>
              </a:rPr>
              <a:t>In questa tabella riportiamo </a:t>
            </a:r>
            <a:r>
              <a:rPr lang="it-IT" dirty="0">
                <a:solidFill>
                  <a:prstClr val="black">
                    <a:lumMod val="50000"/>
                    <a:lumOff val="50000"/>
                  </a:prstClr>
                </a:solidFill>
                <a:latin typeface="Trebuchet MS" panose="020B0603020202020204"/>
              </a:rPr>
              <a:t>tutti i contributi straordinari ricevuti per Emergenza Covid-19 </a:t>
            </a:r>
            <a:r>
              <a:rPr lang="it-IT" sz="1800" dirty="0">
                <a:solidFill>
                  <a:prstClr val="black">
                    <a:lumMod val="50000"/>
                    <a:lumOff val="50000"/>
                  </a:prstClr>
                </a:solidFill>
                <a:latin typeface="Trebuchet MS" panose="020B0603020202020204"/>
              </a:rPr>
              <a:t>per un totale di 1 milione e 489 mila euro nel 2020 </a:t>
            </a:r>
            <a:r>
              <a:rPr lang="it-IT" dirty="0">
                <a:solidFill>
                  <a:prstClr val="black">
                    <a:lumMod val="50000"/>
                    <a:lumOff val="50000"/>
                  </a:prstClr>
                </a:solidFill>
                <a:latin typeface="Trebuchet MS" panose="020B0603020202020204"/>
              </a:rPr>
              <a:t>e per un totale </a:t>
            </a:r>
            <a:r>
              <a:rPr lang="it-IT" sz="1800" dirty="0">
                <a:solidFill>
                  <a:prstClr val="black">
                    <a:lumMod val="50000"/>
                    <a:lumOff val="50000"/>
                  </a:prstClr>
                </a:solidFill>
                <a:latin typeface="Trebuchet MS" panose="020B0603020202020204"/>
              </a:rPr>
              <a:t>di 559 mila euro nel 2021</a:t>
            </a:r>
          </a:p>
          <a:p>
            <a:r>
              <a:rPr lang="it-IT" dirty="0">
                <a:solidFill>
                  <a:prstClr val="black">
                    <a:lumMod val="50000"/>
                    <a:lumOff val="50000"/>
                  </a:prstClr>
                </a:solidFill>
                <a:latin typeface="Trebuchet MS" panose="020B0603020202020204"/>
              </a:rPr>
              <a:t>Nel 2022 non abbiamo previsto nessun contributo covid.</a:t>
            </a:r>
            <a:endParaRPr lang="it-IT" dirty="0"/>
          </a:p>
          <a:p>
            <a:endParaRPr lang="it-IT" dirty="0"/>
          </a:p>
        </p:txBody>
      </p:sp>
    </p:spTree>
    <p:extLst>
      <p:ext uri="{BB962C8B-B14F-4D97-AF65-F5344CB8AC3E}">
        <p14:creationId xmlns:p14="http://schemas.microsoft.com/office/powerpoint/2010/main" xmlns="" val="38079171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xmlns="" id="{C73FF782-A101-49B2-8D29-EBF8347353BD}"/>
              </a:ext>
            </a:extLst>
          </p:cNvPr>
          <p:cNvPicPr>
            <a:picLocks noChangeAspect="1"/>
          </p:cNvPicPr>
          <p:nvPr/>
        </p:nvPicPr>
        <p:blipFill>
          <a:blip r:embed="rId2"/>
          <a:stretch>
            <a:fillRect/>
          </a:stretch>
        </p:blipFill>
        <p:spPr>
          <a:xfrm>
            <a:off x="367645" y="0"/>
            <a:ext cx="10360058" cy="6858000"/>
          </a:xfrm>
          <a:prstGeom prst="rect">
            <a:avLst/>
          </a:prstGeom>
        </p:spPr>
      </p:pic>
    </p:spTree>
    <p:extLst>
      <p:ext uri="{BB962C8B-B14F-4D97-AF65-F5344CB8AC3E}">
        <p14:creationId xmlns:p14="http://schemas.microsoft.com/office/powerpoint/2010/main" xmlns="" val="1786249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E9CD73F-D2A2-4D67-9F1D-936E4D49C845}"/>
              </a:ext>
            </a:extLst>
          </p:cNvPr>
          <p:cNvSpPr>
            <a:spLocks noGrp="1"/>
          </p:cNvSpPr>
          <p:nvPr>
            <p:ph type="title"/>
          </p:nvPr>
        </p:nvSpPr>
        <p:spPr>
          <a:xfrm>
            <a:off x="677334" y="609600"/>
            <a:ext cx="8596668" cy="1002224"/>
          </a:xfrm>
        </p:spPr>
        <p:txBody>
          <a:bodyPr/>
          <a:lstStyle/>
          <a:p>
            <a:r>
              <a:rPr lang="it-IT" dirty="0"/>
              <a:t>Introduzione:</a:t>
            </a:r>
          </a:p>
        </p:txBody>
      </p:sp>
      <p:sp>
        <p:nvSpPr>
          <p:cNvPr id="3" name="Segnaposto contenuto 2">
            <a:extLst>
              <a:ext uri="{FF2B5EF4-FFF2-40B4-BE49-F238E27FC236}">
                <a16:creationId xmlns:a16="http://schemas.microsoft.com/office/drawing/2014/main" xmlns="" id="{07BAF280-753C-4E51-9B32-1CC35B55205A}"/>
              </a:ext>
            </a:extLst>
          </p:cNvPr>
          <p:cNvSpPr>
            <a:spLocks noGrp="1"/>
          </p:cNvSpPr>
          <p:nvPr>
            <p:ph idx="1"/>
          </p:nvPr>
        </p:nvSpPr>
        <p:spPr/>
        <p:txBody>
          <a:bodyPr>
            <a:normAutofit lnSpcReduction="10000"/>
          </a:bodyPr>
          <a:lstStyle/>
          <a:p>
            <a:r>
              <a:rPr lang="it-IT" dirty="0"/>
              <a:t>Buonasera a tutti, procediamo con la presentazione del bilancio di previsione per gli anni 2022-2023-2024 del comune di Pavullo</a:t>
            </a:r>
          </a:p>
          <a:p>
            <a:r>
              <a:rPr lang="it-IT" dirty="0"/>
              <a:t>Il bilancio che vi presenterò risulta in equilibrio finanziario ed è stato suddiviso in due macro aree: </a:t>
            </a:r>
            <a:r>
              <a:rPr lang="it-IT" b="1" u="sng" dirty="0"/>
              <a:t>equilibrio di parte corrente</a:t>
            </a:r>
            <a:r>
              <a:rPr lang="it-IT" dirty="0"/>
              <a:t>, ovvero il finanziamento e la copertura delle spese correnti per l’ anno 2022 e successivi, ed </a:t>
            </a:r>
            <a:r>
              <a:rPr lang="it-IT" b="1" u="sng" dirty="0"/>
              <a:t>equilibrio in conto capitale</a:t>
            </a:r>
            <a:r>
              <a:rPr lang="it-IT" dirty="0"/>
              <a:t>, cioè gli investimenti previsti per il prossimo triennio.</a:t>
            </a:r>
          </a:p>
          <a:p>
            <a:r>
              <a:rPr lang="it-IT" dirty="0"/>
              <a:t>Al bilancio di previsione è anche abbinato il </a:t>
            </a:r>
            <a:r>
              <a:rPr lang="it-IT" b="1" u="sng" dirty="0"/>
              <a:t>DUP</a:t>
            </a:r>
            <a:r>
              <a:rPr lang="it-IT" dirty="0"/>
              <a:t> cioè il documento unico di programmazione che risulta essere la declinazione operativa di quanto è stato stabilito con il bilancio.</a:t>
            </a:r>
          </a:p>
          <a:p>
            <a:r>
              <a:rPr lang="it-IT" dirty="0"/>
              <a:t>Inoltre per legge a questi documenti si aggiunge l’ elenco dei beni immobili del comune che si prevede di alienare e la valorizzazione dei terreni a destinazione vincolata a edilizia residenziale pubblica.</a:t>
            </a:r>
          </a:p>
          <a:p>
            <a:endParaRPr lang="it-IT" dirty="0"/>
          </a:p>
        </p:txBody>
      </p:sp>
    </p:spTree>
    <p:extLst>
      <p:ext uri="{BB962C8B-B14F-4D97-AF65-F5344CB8AC3E}">
        <p14:creationId xmlns:p14="http://schemas.microsoft.com/office/powerpoint/2010/main" xmlns="" val="15565465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D3ED9CE-E8FA-48EA-9B6B-4989A10AFD39}"/>
              </a:ext>
            </a:extLst>
          </p:cNvPr>
          <p:cNvSpPr>
            <a:spLocks noGrp="1"/>
          </p:cNvSpPr>
          <p:nvPr>
            <p:ph type="title"/>
          </p:nvPr>
        </p:nvSpPr>
        <p:spPr/>
        <p:txBody>
          <a:bodyPr/>
          <a:lstStyle/>
          <a:p>
            <a:r>
              <a:rPr lang="it-IT" dirty="0"/>
              <a:t>Entrate Extratributarie</a:t>
            </a:r>
          </a:p>
        </p:txBody>
      </p:sp>
      <p:sp>
        <p:nvSpPr>
          <p:cNvPr id="3" name="Segnaposto contenuto 2">
            <a:extLst>
              <a:ext uri="{FF2B5EF4-FFF2-40B4-BE49-F238E27FC236}">
                <a16:creationId xmlns:a16="http://schemas.microsoft.com/office/drawing/2014/main" xmlns="" id="{7D285DE6-7EA4-4F70-826D-A1130EDA610C}"/>
              </a:ext>
            </a:extLst>
          </p:cNvPr>
          <p:cNvSpPr>
            <a:spLocks noGrp="1"/>
          </p:cNvSpPr>
          <p:nvPr>
            <p:ph idx="1"/>
          </p:nvPr>
        </p:nvSpPr>
        <p:spPr/>
        <p:txBody>
          <a:bodyPr/>
          <a:lstStyle/>
          <a:p>
            <a:pPr algn="l"/>
            <a:r>
              <a:rPr lang="it-IT" dirty="0"/>
              <a:t>Qui abbiamo riportato nello specifico le entrate correnti di natura extratributarie</a:t>
            </a:r>
          </a:p>
          <a:p>
            <a:pPr algn="l"/>
            <a:r>
              <a:rPr lang="it-IT" dirty="0"/>
              <a:t>Le voci più significative sono </a:t>
            </a:r>
            <a:r>
              <a:rPr lang="it-IT" b="1" u="sng" dirty="0"/>
              <a:t>vendita di servizi</a:t>
            </a:r>
            <a:r>
              <a:rPr lang="it-IT" b="1" dirty="0"/>
              <a:t> </a:t>
            </a:r>
            <a:r>
              <a:rPr lang="it-IT" dirty="0"/>
              <a:t>per la quale si prevede un entrata nel 2022 di 1 milione e 575 mila euro, </a:t>
            </a:r>
            <a:r>
              <a:rPr lang="it-IT" b="1" u="sng" dirty="0"/>
              <a:t>canoni e concessioni</a:t>
            </a:r>
            <a:r>
              <a:rPr lang="it-IT" b="1" dirty="0"/>
              <a:t> </a:t>
            </a:r>
            <a:r>
              <a:rPr lang="it-IT" dirty="0"/>
              <a:t>807 mila euro, </a:t>
            </a:r>
            <a:r>
              <a:rPr lang="it-IT" b="1" u="sng" dirty="0"/>
              <a:t>entrate di dividendi </a:t>
            </a:r>
            <a:r>
              <a:rPr lang="it-IT" dirty="0"/>
              <a:t>196 mila euro e </a:t>
            </a:r>
            <a:r>
              <a:rPr lang="it-IT" b="1" u="sng" dirty="0"/>
              <a:t>rimborsi da altri enti di spese per il personale</a:t>
            </a:r>
            <a:r>
              <a:rPr lang="it-IT" dirty="0"/>
              <a:t> 231 mila euro.</a:t>
            </a:r>
          </a:p>
          <a:p>
            <a:pPr algn="l"/>
            <a:r>
              <a:rPr lang="it-IT" dirty="0"/>
              <a:t>Il totale complessivo delle entrate di natura extratributarie, ammonta a 3 milioni e 242 mila euro con un aumento del 10% rispetto al 2021</a:t>
            </a:r>
          </a:p>
          <a:p>
            <a:pPr marL="0" indent="0">
              <a:buNone/>
            </a:pPr>
            <a:endParaRPr lang="it-IT" dirty="0"/>
          </a:p>
        </p:txBody>
      </p:sp>
    </p:spTree>
    <p:extLst>
      <p:ext uri="{BB962C8B-B14F-4D97-AF65-F5344CB8AC3E}">
        <p14:creationId xmlns:p14="http://schemas.microsoft.com/office/powerpoint/2010/main" xmlns="" val="1417450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xmlns="" id="{B96A7FBC-DF78-4207-B739-27F7D4ED8FF8}"/>
              </a:ext>
            </a:extLst>
          </p:cNvPr>
          <p:cNvPicPr>
            <a:picLocks noChangeAspect="1"/>
          </p:cNvPicPr>
          <p:nvPr/>
        </p:nvPicPr>
        <p:blipFill>
          <a:blip r:embed="rId2"/>
          <a:stretch>
            <a:fillRect/>
          </a:stretch>
        </p:blipFill>
        <p:spPr>
          <a:xfrm>
            <a:off x="123501" y="308776"/>
            <a:ext cx="10341479" cy="6431280"/>
          </a:xfrm>
          <a:prstGeom prst="rect">
            <a:avLst/>
          </a:prstGeom>
        </p:spPr>
      </p:pic>
    </p:spTree>
    <p:extLst>
      <p:ext uri="{BB962C8B-B14F-4D97-AF65-F5344CB8AC3E}">
        <p14:creationId xmlns:p14="http://schemas.microsoft.com/office/powerpoint/2010/main" xmlns="" val="27881127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65E5503-210B-4D73-9FB5-63B8890E6AB7}"/>
              </a:ext>
            </a:extLst>
          </p:cNvPr>
          <p:cNvSpPr>
            <a:spLocks noGrp="1"/>
          </p:cNvSpPr>
          <p:nvPr>
            <p:ph type="title"/>
          </p:nvPr>
        </p:nvSpPr>
        <p:spPr/>
        <p:txBody>
          <a:bodyPr/>
          <a:lstStyle/>
          <a:p>
            <a:r>
              <a:rPr lang="it-IT" dirty="0"/>
              <a:t>Percentuale di copertura servizi a domanda individuale anno 2022</a:t>
            </a:r>
          </a:p>
        </p:txBody>
      </p:sp>
      <p:sp>
        <p:nvSpPr>
          <p:cNvPr id="3" name="Segnaposto contenuto 2">
            <a:extLst>
              <a:ext uri="{FF2B5EF4-FFF2-40B4-BE49-F238E27FC236}">
                <a16:creationId xmlns:a16="http://schemas.microsoft.com/office/drawing/2014/main" xmlns="" id="{B5BF4A37-A8B3-4D69-A257-693D2A2D05F0}"/>
              </a:ext>
            </a:extLst>
          </p:cNvPr>
          <p:cNvSpPr>
            <a:spLocks noGrp="1"/>
          </p:cNvSpPr>
          <p:nvPr>
            <p:ph idx="1"/>
          </p:nvPr>
        </p:nvSpPr>
        <p:spPr/>
        <p:txBody>
          <a:bodyPr/>
          <a:lstStyle/>
          <a:p>
            <a:r>
              <a:rPr lang="it-IT" dirty="0"/>
              <a:t>I servizi a domanda sono: leggere elenco slide</a:t>
            </a:r>
          </a:p>
          <a:p>
            <a:r>
              <a:rPr lang="it-IT" dirty="0"/>
              <a:t>Per un totale di 1 milione e 175 mila euro con una percentuale di copertura del servizio nel 2022 del 59,37%  più alta rispetto al 2021 (53,19%)</a:t>
            </a:r>
          </a:p>
        </p:txBody>
      </p:sp>
    </p:spTree>
    <p:extLst>
      <p:ext uri="{BB962C8B-B14F-4D97-AF65-F5344CB8AC3E}">
        <p14:creationId xmlns:p14="http://schemas.microsoft.com/office/powerpoint/2010/main" xmlns="" val="12779240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xmlns="" id="{D4C75A20-E458-43E2-A4E6-32187E0C567B}"/>
              </a:ext>
            </a:extLst>
          </p:cNvPr>
          <p:cNvPicPr>
            <a:picLocks noChangeAspect="1"/>
          </p:cNvPicPr>
          <p:nvPr/>
        </p:nvPicPr>
        <p:blipFill>
          <a:blip r:embed="rId2"/>
          <a:stretch>
            <a:fillRect/>
          </a:stretch>
        </p:blipFill>
        <p:spPr>
          <a:xfrm>
            <a:off x="329939" y="216817"/>
            <a:ext cx="10322350" cy="6557434"/>
          </a:xfrm>
          <a:prstGeom prst="rect">
            <a:avLst/>
          </a:prstGeom>
        </p:spPr>
      </p:pic>
    </p:spTree>
    <p:extLst>
      <p:ext uri="{BB962C8B-B14F-4D97-AF65-F5344CB8AC3E}">
        <p14:creationId xmlns:p14="http://schemas.microsoft.com/office/powerpoint/2010/main" xmlns="" val="17332242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277888E-11B2-4235-A21A-546307F8161A}"/>
              </a:ext>
            </a:extLst>
          </p:cNvPr>
          <p:cNvSpPr>
            <a:spLocks noGrp="1"/>
          </p:cNvSpPr>
          <p:nvPr>
            <p:ph type="title"/>
          </p:nvPr>
        </p:nvSpPr>
        <p:spPr/>
        <p:txBody>
          <a:bodyPr/>
          <a:lstStyle/>
          <a:p>
            <a:r>
              <a:rPr lang="it-IT" dirty="0"/>
              <a:t>Quadro Generale delle spese</a:t>
            </a:r>
          </a:p>
        </p:txBody>
      </p:sp>
      <p:sp>
        <p:nvSpPr>
          <p:cNvPr id="3" name="Segnaposto contenuto 2">
            <a:extLst>
              <a:ext uri="{FF2B5EF4-FFF2-40B4-BE49-F238E27FC236}">
                <a16:creationId xmlns:a16="http://schemas.microsoft.com/office/drawing/2014/main" xmlns="" id="{39EDE6B6-EB67-48B3-95DE-CDEFF38F7908}"/>
              </a:ext>
            </a:extLst>
          </p:cNvPr>
          <p:cNvSpPr>
            <a:spLocks noGrp="1"/>
          </p:cNvSpPr>
          <p:nvPr>
            <p:ph idx="1"/>
          </p:nvPr>
        </p:nvSpPr>
        <p:spPr/>
        <p:txBody>
          <a:bodyPr/>
          <a:lstStyle/>
          <a:p>
            <a:pPr algn="l"/>
            <a:r>
              <a:rPr lang="it-IT" dirty="0"/>
              <a:t>In questa tabella sono riportati in modo più specifico i dati relativi alle spese del nostro ente</a:t>
            </a:r>
          </a:p>
          <a:p>
            <a:pPr algn="l"/>
            <a:r>
              <a:rPr lang="it-IT" dirty="0"/>
              <a:t>Anche qui (come per le entrate) evidenziamo il confronto tra l’assestamento del 2021 e la previsione per gli anni 2022-23-24 . </a:t>
            </a:r>
          </a:p>
          <a:p>
            <a:pPr algn="l"/>
            <a:r>
              <a:rPr lang="it-IT" dirty="0"/>
              <a:t>Le spese correnti  previste per il 2022 ammontano a 15 milioni e 660 mila euro (con una diminuzione rispetto ai servizi assestati dell’ esercizio del 2021)</a:t>
            </a:r>
          </a:p>
          <a:p>
            <a:pPr algn="l"/>
            <a:r>
              <a:rPr lang="it-IT" dirty="0"/>
              <a:t>A queste si aggiungono ulteriori voci : leggere (1.2.3.4.5) per un totale di 31 milioni 430mila</a:t>
            </a:r>
          </a:p>
          <a:p>
            <a:endParaRPr lang="it-IT" dirty="0"/>
          </a:p>
        </p:txBody>
      </p:sp>
    </p:spTree>
    <p:extLst>
      <p:ext uri="{BB962C8B-B14F-4D97-AF65-F5344CB8AC3E}">
        <p14:creationId xmlns:p14="http://schemas.microsoft.com/office/powerpoint/2010/main" xmlns="" val="8274275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xmlns="" id="{0ECC2D3B-8327-48B2-87B3-994F9B36BB3E}"/>
              </a:ext>
            </a:extLst>
          </p:cNvPr>
          <p:cNvPicPr>
            <a:picLocks noChangeAspect="1"/>
          </p:cNvPicPr>
          <p:nvPr/>
        </p:nvPicPr>
        <p:blipFill>
          <a:blip r:embed="rId2"/>
          <a:stretch>
            <a:fillRect/>
          </a:stretch>
        </p:blipFill>
        <p:spPr>
          <a:xfrm>
            <a:off x="318891" y="197963"/>
            <a:ext cx="10399385" cy="6570482"/>
          </a:xfrm>
          <a:prstGeom prst="rect">
            <a:avLst/>
          </a:prstGeom>
        </p:spPr>
      </p:pic>
    </p:spTree>
    <p:extLst>
      <p:ext uri="{BB962C8B-B14F-4D97-AF65-F5344CB8AC3E}">
        <p14:creationId xmlns:p14="http://schemas.microsoft.com/office/powerpoint/2010/main" xmlns="" val="34549833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xmlns="" id="{0A20F661-4CF4-4704-A1E6-19847F69AFE6}"/>
              </a:ext>
            </a:extLst>
          </p:cNvPr>
          <p:cNvPicPr>
            <a:picLocks noChangeAspect="1"/>
          </p:cNvPicPr>
          <p:nvPr/>
        </p:nvPicPr>
        <p:blipFill>
          <a:blip r:embed="rId2"/>
          <a:stretch>
            <a:fillRect/>
          </a:stretch>
        </p:blipFill>
        <p:spPr>
          <a:xfrm>
            <a:off x="301659" y="245097"/>
            <a:ext cx="10282522" cy="6564339"/>
          </a:xfrm>
          <a:prstGeom prst="rect">
            <a:avLst/>
          </a:prstGeom>
        </p:spPr>
      </p:pic>
    </p:spTree>
    <p:extLst>
      <p:ext uri="{BB962C8B-B14F-4D97-AF65-F5344CB8AC3E}">
        <p14:creationId xmlns:p14="http://schemas.microsoft.com/office/powerpoint/2010/main" xmlns="" val="31833104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457C332-E4C8-4986-BCAA-1B629682A7A5}"/>
              </a:ext>
            </a:extLst>
          </p:cNvPr>
          <p:cNvSpPr>
            <a:spLocks noGrp="1"/>
          </p:cNvSpPr>
          <p:nvPr>
            <p:ph type="title"/>
          </p:nvPr>
        </p:nvSpPr>
        <p:spPr/>
        <p:txBody>
          <a:bodyPr/>
          <a:lstStyle/>
          <a:p>
            <a:r>
              <a:rPr lang="it-IT" dirty="0"/>
              <a:t>Spese di investimento per missioni 2pag.</a:t>
            </a:r>
          </a:p>
        </p:txBody>
      </p:sp>
      <p:sp>
        <p:nvSpPr>
          <p:cNvPr id="3" name="Segnaposto contenuto 2">
            <a:extLst>
              <a:ext uri="{FF2B5EF4-FFF2-40B4-BE49-F238E27FC236}">
                <a16:creationId xmlns:a16="http://schemas.microsoft.com/office/drawing/2014/main" xmlns="" id="{C33D661F-B14F-41E9-B35A-B3CD7F46B8D7}"/>
              </a:ext>
            </a:extLst>
          </p:cNvPr>
          <p:cNvSpPr>
            <a:spLocks noGrp="1"/>
          </p:cNvSpPr>
          <p:nvPr>
            <p:ph idx="1"/>
          </p:nvPr>
        </p:nvSpPr>
        <p:spPr/>
        <p:txBody>
          <a:bodyPr/>
          <a:lstStyle/>
          <a:p>
            <a:endParaRPr lang="it-IT" dirty="0"/>
          </a:p>
          <a:p>
            <a:r>
              <a:rPr lang="it-IT" dirty="0"/>
              <a:t>Leggere i totali nei punti 2022 </a:t>
            </a:r>
          </a:p>
          <a:p>
            <a:r>
              <a:rPr lang="it-IT" dirty="0"/>
              <a:t>Abbiamo un totale spese in conto capitale di 5 milioni e 700 mila euro</a:t>
            </a:r>
          </a:p>
        </p:txBody>
      </p:sp>
    </p:spTree>
    <p:extLst>
      <p:ext uri="{BB962C8B-B14F-4D97-AF65-F5344CB8AC3E}">
        <p14:creationId xmlns:p14="http://schemas.microsoft.com/office/powerpoint/2010/main" xmlns="" val="4731022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xmlns="" id="{C35514D6-1156-419F-B455-79E7D8BDE884}"/>
              </a:ext>
            </a:extLst>
          </p:cNvPr>
          <p:cNvPicPr>
            <a:picLocks noChangeAspect="1"/>
          </p:cNvPicPr>
          <p:nvPr/>
        </p:nvPicPr>
        <p:blipFill>
          <a:blip r:embed="rId2"/>
          <a:stretch>
            <a:fillRect/>
          </a:stretch>
        </p:blipFill>
        <p:spPr>
          <a:xfrm>
            <a:off x="323809" y="107586"/>
            <a:ext cx="10271464" cy="6642827"/>
          </a:xfrm>
          <a:prstGeom prst="rect">
            <a:avLst/>
          </a:prstGeom>
        </p:spPr>
      </p:pic>
    </p:spTree>
    <p:extLst>
      <p:ext uri="{BB962C8B-B14F-4D97-AF65-F5344CB8AC3E}">
        <p14:creationId xmlns:p14="http://schemas.microsoft.com/office/powerpoint/2010/main" xmlns="" val="36412570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xmlns="" id="{5D781B32-0704-4BD5-ABE1-038BB9819843}"/>
              </a:ext>
            </a:extLst>
          </p:cNvPr>
          <p:cNvPicPr>
            <a:picLocks noChangeAspect="1"/>
          </p:cNvPicPr>
          <p:nvPr/>
        </p:nvPicPr>
        <p:blipFill>
          <a:blip r:embed="rId2"/>
          <a:stretch>
            <a:fillRect/>
          </a:stretch>
        </p:blipFill>
        <p:spPr>
          <a:xfrm>
            <a:off x="532660" y="239697"/>
            <a:ext cx="9533360" cy="6507331"/>
          </a:xfrm>
          <a:prstGeom prst="rect">
            <a:avLst/>
          </a:prstGeom>
        </p:spPr>
      </p:pic>
    </p:spTree>
    <p:extLst>
      <p:ext uri="{BB962C8B-B14F-4D97-AF65-F5344CB8AC3E}">
        <p14:creationId xmlns:p14="http://schemas.microsoft.com/office/powerpoint/2010/main" xmlns="" val="2769112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97C19B5-FF30-4EC5-BD0D-A80E71BCDCA6}"/>
              </a:ext>
            </a:extLst>
          </p:cNvPr>
          <p:cNvSpPr>
            <a:spLocks noGrp="1"/>
          </p:cNvSpPr>
          <p:nvPr>
            <p:ph type="title"/>
          </p:nvPr>
        </p:nvSpPr>
        <p:spPr/>
        <p:txBody>
          <a:bodyPr/>
          <a:lstStyle/>
          <a:p>
            <a:r>
              <a:rPr lang="it-IT" dirty="0"/>
              <a:t>Criteri di relazione del bilancio</a:t>
            </a:r>
          </a:p>
        </p:txBody>
      </p:sp>
      <p:sp>
        <p:nvSpPr>
          <p:cNvPr id="3" name="Segnaposto contenuto 2">
            <a:extLst>
              <a:ext uri="{FF2B5EF4-FFF2-40B4-BE49-F238E27FC236}">
                <a16:creationId xmlns:a16="http://schemas.microsoft.com/office/drawing/2014/main" xmlns="" id="{C8E90E1C-C424-40F6-9C3C-9888FC406BE3}"/>
              </a:ext>
            </a:extLst>
          </p:cNvPr>
          <p:cNvSpPr>
            <a:spLocks noGrp="1"/>
          </p:cNvSpPr>
          <p:nvPr>
            <p:ph idx="1"/>
          </p:nvPr>
        </p:nvSpPr>
        <p:spPr>
          <a:xfrm>
            <a:off x="809070" y="1997857"/>
            <a:ext cx="8596668" cy="3880773"/>
          </a:xfrm>
        </p:spPr>
        <p:txBody>
          <a:bodyPr>
            <a:normAutofit lnSpcReduction="10000"/>
          </a:bodyPr>
          <a:lstStyle/>
          <a:p>
            <a:r>
              <a:rPr lang="it-IT" dirty="0"/>
              <a:t>Vorrei farvi presente che la premessa di fondo che ha guidato la nostra amministrazione nella costruzione di questo bilancio è stata la volontà di rispettare, nel limite del possibile, le tempistiche previste per legge.</a:t>
            </a:r>
          </a:p>
          <a:p>
            <a:r>
              <a:rPr lang="it-IT" dirty="0"/>
              <a:t>Ad oggi i termini per la presentazione e approvazione consentono di andare fino al 31.03.2022, tuttavia, siccome dopo il 31-12-2021 il comune entra in esercizio provvisorio fino all’approvazione del bilancio, cioè viene limitata fortemente la capacità di spesa, (1/12 al mese della spesa dei programmi e non puoi impegnare sul conto capitale) occorreva essere operativi il prima possibile.</a:t>
            </a:r>
          </a:p>
          <a:p>
            <a:r>
              <a:rPr lang="it-IT" dirty="0"/>
              <a:t>Avevamo due possibilità: modificare radicalmente sia il bilancio che il </a:t>
            </a:r>
            <a:r>
              <a:rPr lang="it-IT" dirty="0" err="1"/>
              <a:t>dup</a:t>
            </a:r>
            <a:r>
              <a:rPr lang="it-IT" dirty="0"/>
              <a:t>, andando però molto lunghi con i tempi, oppure approvare una sorta di bilancio tecnico, che inevitabilmente porta ancora un impronta della vecchia amministrazione, ma consente agli uffici comunali una immediata operatività</a:t>
            </a:r>
          </a:p>
          <a:p>
            <a:endParaRPr lang="it-IT" dirty="0"/>
          </a:p>
          <a:p>
            <a:pPr marL="0" indent="0">
              <a:buNone/>
            </a:pPr>
            <a:endParaRPr lang="it-IT" dirty="0"/>
          </a:p>
        </p:txBody>
      </p:sp>
    </p:spTree>
    <p:extLst>
      <p:ext uri="{BB962C8B-B14F-4D97-AF65-F5344CB8AC3E}">
        <p14:creationId xmlns:p14="http://schemas.microsoft.com/office/powerpoint/2010/main" xmlns="" val="36180012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AF7A514-8636-47D4-91A6-2B650638AB47}"/>
              </a:ext>
            </a:extLst>
          </p:cNvPr>
          <p:cNvSpPr>
            <a:spLocks noGrp="1"/>
          </p:cNvSpPr>
          <p:nvPr>
            <p:ph type="title"/>
          </p:nvPr>
        </p:nvSpPr>
        <p:spPr/>
        <p:txBody>
          <a:bodyPr/>
          <a:lstStyle/>
          <a:p>
            <a:r>
              <a:rPr lang="it-IT" dirty="0"/>
              <a:t>Principali spese in conto capitale 2pag.</a:t>
            </a:r>
          </a:p>
        </p:txBody>
      </p:sp>
      <p:sp>
        <p:nvSpPr>
          <p:cNvPr id="3" name="Segnaposto contenuto 2">
            <a:extLst>
              <a:ext uri="{FF2B5EF4-FFF2-40B4-BE49-F238E27FC236}">
                <a16:creationId xmlns:a16="http://schemas.microsoft.com/office/drawing/2014/main" xmlns="" id="{29407651-E1CC-4712-9EA2-DAEB0BBF8BC0}"/>
              </a:ext>
            </a:extLst>
          </p:cNvPr>
          <p:cNvSpPr>
            <a:spLocks noGrp="1"/>
          </p:cNvSpPr>
          <p:nvPr>
            <p:ph idx="1"/>
          </p:nvPr>
        </p:nvSpPr>
        <p:spPr/>
        <p:txBody>
          <a:bodyPr/>
          <a:lstStyle/>
          <a:p>
            <a:r>
              <a:rPr lang="it-IT" dirty="0"/>
              <a:t>Le spese in conto capitale più rilevanti sono: elenco </a:t>
            </a:r>
          </a:p>
          <a:p>
            <a:pPr marL="0" indent="0">
              <a:buNone/>
            </a:pPr>
            <a:r>
              <a:rPr lang="it-IT" dirty="0"/>
              <a:t> </a:t>
            </a:r>
          </a:p>
        </p:txBody>
      </p:sp>
    </p:spTree>
    <p:extLst>
      <p:ext uri="{BB962C8B-B14F-4D97-AF65-F5344CB8AC3E}">
        <p14:creationId xmlns:p14="http://schemas.microsoft.com/office/powerpoint/2010/main" xmlns="" val="14639960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xmlns="" id="{3E554578-2D53-43DF-BDB2-46C3BCC643DA}"/>
              </a:ext>
            </a:extLst>
          </p:cNvPr>
          <p:cNvPicPr>
            <a:picLocks noChangeAspect="1"/>
          </p:cNvPicPr>
          <p:nvPr/>
        </p:nvPicPr>
        <p:blipFill>
          <a:blip r:embed="rId2"/>
          <a:stretch>
            <a:fillRect/>
          </a:stretch>
        </p:blipFill>
        <p:spPr>
          <a:xfrm>
            <a:off x="502105" y="424206"/>
            <a:ext cx="9829672" cy="5759778"/>
          </a:xfrm>
          <a:prstGeom prst="rect">
            <a:avLst/>
          </a:prstGeom>
        </p:spPr>
      </p:pic>
    </p:spTree>
    <p:extLst>
      <p:ext uri="{BB962C8B-B14F-4D97-AF65-F5344CB8AC3E}">
        <p14:creationId xmlns:p14="http://schemas.microsoft.com/office/powerpoint/2010/main" xmlns="" val="16556768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AD5BBFB-8C47-43B9-A3C1-BF55A0DA0DDD}"/>
              </a:ext>
            </a:extLst>
          </p:cNvPr>
          <p:cNvSpPr>
            <a:spLocks noGrp="1"/>
          </p:cNvSpPr>
          <p:nvPr>
            <p:ph type="title"/>
          </p:nvPr>
        </p:nvSpPr>
        <p:spPr>
          <a:xfrm>
            <a:off x="677334" y="640596"/>
            <a:ext cx="8596668" cy="1320800"/>
          </a:xfrm>
        </p:spPr>
        <p:txBody>
          <a:bodyPr/>
          <a:lstStyle/>
          <a:p>
            <a:r>
              <a:rPr lang="it-IT" dirty="0"/>
              <a:t>Passiamo all’ indebitamento del comune di Pavullo </a:t>
            </a:r>
          </a:p>
        </p:txBody>
      </p:sp>
      <p:sp>
        <p:nvSpPr>
          <p:cNvPr id="3" name="Segnaposto contenuto 2">
            <a:extLst>
              <a:ext uri="{FF2B5EF4-FFF2-40B4-BE49-F238E27FC236}">
                <a16:creationId xmlns:a16="http://schemas.microsoft.com/office/drawing/2014/main" xmlns="" id="{04CEFD36-C009-4CF3-B1DD-43B7AD610DCC}"/>
              </a:ext>
            </a:extLst>
          </p:cNvPr>
          <p:cNvSpPr>
            <a:spLocks noGrp="1"/>
          </p:cNvSpPr>
          <p:nvPr>
            <p:ph idx="1"/>
          </p:nvPr>
        </p:nvSpPr>
        <p:spPr/>
        <p:txBody>
          <a:bodyPr>
            <a:normAutofit lnSpcReduction="10000"/>
          </a:bodyPr>
          <a:lstStyle/>
          <a:p>
            <a:r>
              <a:rPr lang="it-IT" dirty="0"/>
              <a:t>Da come si nota nella tabella, riportiamo una situazione positiva perché non sono stati fatti mutui grazie all’arrivo dei contributi e siamo scesi sotto i 10 milioni di euro di debito</a:t>
            </a:r>
          </a:p>
          <a:p>
            <a:r>
              <a:rPr lang="it-IT" dirty="0"/>
              <a:t>Al momento sono previsti nuovi mutui per 700 mila euro nel 2022, 400 mila euro nel 2023 e 400 mila euro nel 2024. Sono purtroppo necessari perché il nostro ente deve garantire una mole importante di servizi al cittadino e attualmente non siamo nelle condizioni di fare fronte alla spese solo con risorse proprie. Faremo il possibile per invertire questa tendenza, sia ricercando risorse tramite il PNRR, sia attraverso un puntuale controllo di tutte le voci di entrata e spese dell’ ente. In ogni caso, abbiamo in previsione un calo dei mutui.</a:t>
            </a:r>
          </a:p>
          <a:p>
            <a:r>
              <a:rPr lang="it-IT" dirty="0"/>
              <a:t>Volontà dell’ amministrazione è avere minor debito, non accendere troppi mutui, ma reperire esternamente più risorse possibili.</a:t>
            </a:r>
          </a:p>
        </p:txBody>
      </p:sp>
    </p:spTree>
    <p:extLst>
      <p:ext uri="{BB962C8B-B14F-4D97-AF65-F5344CB8AC3E}">
        <p14:creationId xmlns:p14="http://schemas.microsoft.com/office/powerpoint/2010/main" xmlns="" val="17826487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F07E6DB-2AFC-46D2-BC13-0E87351679D9}"/>
              </a:ext>
            </a:extLst>
          </p:cNvPr>
          <p:cNvSpPr>
            <a:spLocks noGrp="1"/>
          </p:cNvSpPr>
          <p:nvPr>
            <p:ph type="title"/>
          </p:nvPr>
        </p:nvSpPr>
        <p:spPr/>
        <p:txBody>
          <a:bodyPr/>
          <a:lstStyle/>
          <a:p>
            <a:r>
              <a:rPr lang="it-IT" dirty="0"/>
              <a:t>Commento finale:</a:t>
            </a:r>
          </a:p>
        </p:txBody>
      </p:sp>
      <p:sp>
        <p:nvSpPr>
          <p:cNvPr id="3" name="Segnaposto contenuto 2">
            <a:extLst>
              <a:ext uri="{FF2B5EF4-FFF2-40B4-BE49-F238E27FC236}">
                <a16:creationId xmlns:a16="http://schemas.microsoft.com/office/drawing/2014/main" xmlns="" id="{63CFED27-8793-4C4B-BA19-43CDFF66D528}"/>
              </a:ext>
            </a:extLst>
          </p:cNvPr>
          <p:cNvSpPr>
            <a:spLocks noGrp="1"/>
          </p:cNvSpPr>
          <p:nvPr>
            <p:ph idx="1"/>
          </p:nvPr>
        </p:nvSpPr>
        <p:spPr/>
        <p:txBody>
          <a:bodyPr/>
          <a:lstStyle/>
          <a:p>
            <a:r>
              <a:rPr lang="it-IT" dirty="0"/>
              <a:t>Come possiamo riassumere quanto esposto </a:t>
            </a:r>
            <a:r>
              <a:rPr lang="it-IT" dirty="0" err="1"/>
              <a:t>fin’ora</a:t>
            </a:r>
            <a:r>
              <a:rPr lang="it-IT" dirty="0"/>
              <a:t>? Possiamo affermare che questo bilancio, in parte tecnico, in parte con già una prima impronta politica, si è posto due finalità…</a:t>
            </a:r>
          </a:p>
          <a:p>
            <a:r>
              <a:rPr lang="it-IT" dirty="0"/>
              <a:t>In primis la garanzia di copertura per tutti i servizi al cittadino, presenti nella nostra comunità, dalla prima infanzia fino agli anziani</a:t>
            </a:r>
          </a:p>
          <a:p>
            <a:r>
              <a:rPr lang="it-IT" dirty="0"/>
              <a:t>In secondo luogo abbiamo cercato d’ impostare questo documento con una maggiore progettualità, che punti allo sviluppo ed alla crescita di Pavullo e delle frazioni per gli anni futuri</a:t>
            </a:r>
          </a:p>
          <a:p>
            <a:r>
              <a:rPr lang="it-IT" dirty="0"/>
              <a:t>Siamo al servizio dei cittadini e vogliamo impegnarci al meglio per dare una risposta lungimirante alla necessità ed alle aspirazioni del nostro paese</a:t>
            </a:r>
          </a:p>
          <a:p>
            <a:r>
              <a:rPr lang="it-IT" dirty="0"/>
              <a:t>Grazie dell</a:t>
            </a:r>
            <a:r>
              <a:rPr lang="it-IT"/>
              <a:t>’ attenzione</a:t>
            </a:r>
            <a:endParaRPr lang="it-IT" dirty="0"/>
          </a:p>
        </p:txBody>
      </p:sp>
    </p:spTree>
    <p:extLst>
      <p:ext uri="{BB962C8B-B14F-4D97-AF65-F5344CB8AC3E}">
        <p14:creationId xmlns:p14="http://schemas.microsoft.com/office/powerpoint/2010/main" xmlns="" val="1656592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028D27EA-754F-410D-B66C-97176F42D13E}"/>
              </a:ext>
            </a:extLst>
          </p:cNvPr>
          <p:cNvSpPr>
            <a:spLocks noGrp="1"/>
          </p:cNvSpPr>
          <p:nvPr>
            <p:ph idx="1"/>
          </p:nvPr>
        </p:nvSpPr>
        <p:spPr>
          <a:xfrm>
            <a:off x="658678" y="1022889"/>
            <a:ext cx="8615324" cy="5018474"/>
          </a:xfrm>
        </p:spPr>
        <p:txBody>
          <a:bodyPr>
            <a:normAutofit fontScale="92500" lnSpcReduction="10000"/>
          </a:bodyPr>
          <a:lstStyle/>
          <a:p>
            <a:r>
              <a:rPr lang="it-IT" dirty="0"/>
              <a:t>La nostra giunta è stata nominata i primi di novembre e ai primi di dicembre doveva essere pronto il bilancio di previsione, non sarebbe stato possibile e nemmeno corretto stravolgere il lavoro già fatto e ripartire da zero con così poco tempo, senza la possibilità di capire, valutare e analizzare tutti gli aspetti della nostra complessa macchina comunale</a:t>
            </a:r>
          </a:p>
          <a:p>
            <a:r>
              <a:rPr lang="it-IT" dirty="0"/>
              <a:t>Nei prossimi mesi valuteremo se e dove fare ulteriori aggiustamenti, modifiche o correzioni, in base alle necessità della comunità ed alle opportunità di finanziamento specialmente grazie ai fondi del PNRR. Tale modalità potrebbe consentirci di evitare l’ accensione di ulteriori mutui, proseguendo virtuosamente con il piano di riduzione del debito</a:t>
            </a:r>
          </a:p>
          <a:p>
            <a:r>
              <a:rPr lang="it-IT" dirty="0"/>
              <a:t>Il nostro impegno è quello di lavorare molto sulla progettazione con la speranza di intercettare quante più risorse possibile: quando ciò avverrà, procederemo con delle variazioni di bilancio. </a:t>
            </a:r>
          </a:p>
          <a:p>
            <a:r>
              <a:rPr lang="it-IT" dirty="0"/>
              <a:t>E’ stato fatto un grande lavoro di squadra con i tecnici delle diverse aree e servizi , gli assessori ed il Sindaco, siamo davvero riconoscenti a tutti per il grande impegno e la preziosa collaborazione che ha portato a questo importante risultato.</a:t>
            </a:r>
          </a:p>
          <a:p>
            <a:pPr marL="0" indent="0">
              <a:buNone/>
            </a:pPr>
            <a:endParaRPr lang="it-IT" dirty="0"/>
          </a:p>
          <a:p>
            <a:pPr marL="0" indent="0">
              <a:buNone/>
            </a:pPr>
            <a:r>
              <a:rPr lang="it-IT" dirty="0"/>
              <a:t>Procediamo ora con la presentazione della parte corrente del bilancio di previsione</a:t>
            </a:r>
          </a:p>
        </p:txBody>
      </p:sp>
    </p:spTree>
    <p:extLst>
      <p:ext uri="{BB962C8B-B14F-4D97-AF65-F5344CB8AC3E}">
        <p14:creationId xmlns:p14="http://schemas.microsoft.com/office/powerpoint/2010/main" xmlns="" val="1593326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xmlns="" id="{8303CDF7-DDA7-4FAD-A2F3-A6F42F127543}"/>
              </a:ext>
            </a:extLst>
          </p:cNvPr>
          <p:cNvPicPr>
            <a:picLocks noChangeAspect="1"/>
          </p:cNvPicPr>
          <p:nvPr/>
        </p:nvPicPr>
        <p:blipFill>
          <a:blip r:embed="rId2"/>
          <a:stretch>
            <a:fillRect/>
          </a:stretch>
        </p:blipFill>
        <p:spPr>
          <a:xfrm>
            <a:off x="354501" y="261601"/>
            <a:ext cx="10503840" cy="6334797"/>
          </a:xfrm>
          <a:prstGeom prst="rect">
            <a:avLst/>
          </a:prstGeom>
        </p:spPr>
      </p:pic>
    </p:spTree>
    <p:extLst>
      <p:ext uri="{BB962C8B-B14F-4D97-AF65-F5344CB8AC3E}">
        <p14:creationId xmlns:p14="http://schemas.microsoft.com/office/powerpoint/2010/main" xmlns="" val="644083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65857DF-A15F-45A2-A98E-2BA09D43FA95}"/>
              </a:ext>
            </a:extLst>
          </p:cNvPr>
          <p:cNvSpPr>
            <a:spLocks noGrp="1"/>
          </p:cNvSpPr>
          <p:nvPr>
            <p:ph type="title"/>
          </p:nvPr>
        </p:nvSpPr>
        <p:spPr/>
        <p:txBody>
          <a:bodyPr/>
          <a:lstStyle/>
          <a:p>
            <a:r>
              <a:rPr lang="it-IT" dirty="0"/>
              <a:t>EQUILIBRIO DI PARTE CORRENTE</a:t>
            </a:r>
          </a:p>
        </p:txBody>
      </p:sp>
      <p:sp>
        <p:nvSpPr>
          <p:cNvPr id="3" name="Segnaposto contenuto 2">
            <a:extLst>
              <a:ext uri="{FF2B5EF4-FFF2-40B4-BE49-F238E27FC236}">
                <a16:creationId xmlns:a16="http://schemas.microsoft.com/office/drawing/2014/main" xmlns="" id="{3C56BF6C-6F6A-4DF9-B844-112A87B0AD37}"/>
              </a:ext>
            </a:extLst>
          </p:cNvPr>
          <p:cNvSpPr>
            <a:spLocks noGrp="1"/>
          </p:cNvSpPr>
          <p:nvPr>
            <p:ph idx="1"/>
          </p:nvPr>
        </p:nvSpPr>
        <p:spPr/>
        <p:txBody>
          <a:bodyPr/>
          <a:lstStyle/>
          <a:p>
            <a:r>
              <a:rPr lang="it-IT" dirty="0"/>
              <a:t>Per l’ anno 2022 la somma delle entrate della parte corrente ammonta (</a:t>
            </a:r>
            <a:r>
              <a:rPr lang="it-IT" dirty="0" smtClean="0"/>
              <a:t>sommando </a:t>
            </a:r>
            <a:r>
              <a:rPr lang="it-IT" dirty="0"/>
              <a:t>i vari titoli) a 16 milioni e 700 mila euro i quali vengono poi tutti utilizzati per coprire le spese correnti</a:t>
            </a:r>
            <a:r>
              <a:rPr lang="it-IT" dirty="0" smtClean="0"/>
              <a:t>, per </a:t>
            </a:r>
            <a:r>
              <a:rPr lang="it-IT" dirty="0"/>
              <a:t>i servizi del comune ed il rimborso della quota capitale sui mutui </a:t>
            </a:r>
          </a:p>
          <a:p>
            <a:r>
              <a:rPr lang="it-IT" dirty="0"/>
              <a:t>La somma delle spese porterebbe a uno sbilancio negativo di 147 mila euro che però viene compensato con l’ utilizzo di risorse dell’ avanzo presunto vincolato (Che deriva dal fondo funzioni fondamentali), delle entrate di parte capitale destinate a spese correnti (oneri di urbanizzazione)e con le entrate di parte corrente destinate a spese di investimento in base a specifiche disposizioni di legge o dei principi contabili</a:t>
            </a:r>
          </a:p>
        </p:txBody>
      </p:sp>
    </p:spTree>
    <p:extLst>
      <p:ext uri="{BB962C8B-B14F-4D97-AF65-F5344CB8AC3E}">
        <p14:creationId xmlns:p14="http://schemas.microsoft.com/office/powerpoint/2010/main" xmlns="" val="1980567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a:extLst>
              <a:ext uri="{FF2B5EF4-FFF2-40B4-BE49-F238E27FC236}">
                <a16:creationId xmlns:a16="http://schemas.microsoft.com/office/drawing/2014/main" xmlns="" id="{E72185DA-3912-48D9-9518-DBC20C86E6FE}"/>
              </a:ext>
            </a:extLst>
          </p:cNvPr>
          <p:cNvPicPr>
            <a:picLocks noChangeAspect="1"/>
          </p:cNvPicPr>
          <p:nvPr/>
        </p:nvPicPr>
        <p:blipFill>
          <a:blip r:embed="rId2"/>
          <a:stretch>
            <a:fillRect/>
          </a:stretch>
        </p:blipFill>
        <p:spPr>
          <a:xfrm>
            <a:off x="263950" y="98161"/>
            <a:ext cx="10727703" cy="6585443"/>
          </a:xfrm>
          <a:prstGeom prst="rect">
            <a:avLst/>
          </a:prstGeom>
        </p:spPr>
      </p:pic>
    </p:spTree>
    <p:extLst>
      <p:ext uri="{BB962C8B-B14F-4D97-AF65-F5344CB8AC3E}">
        <p14:creationId xmlns:p14="http://schemas.microsoft.com/office/powerpoint/2010/main" xmlns="" val="3442374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50A0CDE-4113-4B35-9A19-2ABE082F2912}"/>
              </a:ext>
            </a:extLst>
          </p:cNvPr>
          <p:cNvSpPr>
            <a:spLocks noGrp="1"/>
          </p:cNvSpPr>
          <p:nvPr>
            <p:ph type="title"/>
          </p:nvPr>
        </p:nvSpPr>
        <p:spPr/>
        <p:txBody>
          <a:bodyPr/>
          <a:lstStyle/>
          <a:p>
            <a:r>
              <a:rPr lang="it-IT" dirty="0"/>
              <a:t>EQUILIBRIO DI PARTE CAPITALE</a:t>
            </a:r>
          </a:p>
        </p:txBody>
      </p:sp>
      <p:sp>
        <p:nvSpPr>
          <p:cNvPr id="3" name="Segnaposto contenuto 2">
            <a:extLst>
              <a:ext uri="{FF2B5EF4-FFF2-40B4-BE49-F238E27FC236}">
                <a16:creationId xmlns:a16="http://schemas.microsoft.com/office/drawing/2014/main" xmlns="" id="{4F62040F-D071-4BBA-8517-C88D7E932706}"/>
              </a:ext>
            </a:extLst>
          </p:cNvPr>
          <p:cNvSpPr>
            <a:spLocks noGrp="1"/>
          </p:cNvSpPr>
          <p:nvPr>
            <p:ph idx="1"/>
          </p:nvPr>
        </p:nvSpPr>
        <p:spPr/>
        <p:txBody>
          <a:bodyPr/>
          <a:lstStyle/>
          <a:p>
            <a:r>
              <a:rPr kumimoji="0" lang="it-IT" sz="1800" b="0" i="0" u="none" strike="noStrike" kern="1200" cap="none" spc="0" normalizeH="0" baseline="0" noProof="0" dirty="0">
                <a:ln>
                  <a:noFill/>
                </a:ln>
                <a:solidFill>
                  <a:prstClr val="black">
                    <a:lumMod val="50000"/>
                    <a:lumOff val="50000"/>
                  </a:prstClr>
                </a:solidFill>
                <a:effectLst/>
                <a:uLnTx/>
                <a:uFillTx/>
                <a:latin typeface="Trebuchet MS" panose="020B0603020202020204"/>
                <a:ea typeface="+mn-ea"/>
                <a:cs typeface="+mn-cs"/>
              </a:rPr>
              <a:t>Per l’ anno 2022 la somma delle entrate del conto capitale ammonta, sommando i vari titoli a 6 milioni e 200 mila euro i quali vengono poi tutti utilizzati per coprire le spese e i trasferimenti in conto capitale</a:t>
            </a:r>
            <a:r>
              <a:rPr lang="it-IT" sz="1800" dirty="0">
                <a:solidFill>
                  <a:prstClr val="black">
                    <a:lumMod val="50000"/>
                    <a:lumOff val="50000"/>
                  </a:prstClr>
                </a:solidFill>
                <a:latin typeface="Trebuchet MS" panose="020B0603020202020204"/>
                <a:ea typeface="+mn-ea"/>
                <a:cs typeface="+mn-cs"/>
              </a:rPr>
              <a:t>. </a:t>
            </a:r>
          </a:p>
          <a:p>
            <a:r>
              <a:rPr lang="it-IT" sz="1800" dirty="0">
                <a:solidFill>
                  <a:prstClr val="black">
                    <a:lumMod val="50000"/>
                    <a:lumOff val="50000"/>
                  </a:prstClr>
                </a:solidFill>
                <a:latin typeface="Trebuchet MS" panose="020B0603020202020204"/>
                <a:ea typeface="+mn-ea"/>
                <a:cs typeface="+mn-cs"/>
              </a:rPr>
              <a:t>In questo modo otteniamo un risultato positivo di 33 mila euro ai quali vengono aggiunte le entrate in parte corrente destinate a spese di investimento in base a specifiche disposizioni, e sottratte le entrate di parte capitale destinate a spese correnti: in questo modo abbiamo l’equilibrio.</a:t>
            </a:r>
            <a:endParaRPr lang="it-IT" dirty="0"/>
          </a:p>
        </p:txBody>
      </p:sp>
    </p:spTree>
    <p:extLst>
      <p:ext uri="{BB962C8B-B14F-4D97-AF65-F5344CB8AC3E}">
        <p14:creationId xmlns:p14="http://schemas.microsoft.com/office/powerpoint/2010/main" xmlns="" val="3361704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ggetto 2">
            <a:extLst>
              <a:ext uri="{FF2B5EF4-FFF2-40B4-BE49-F238E27FC236}">
                <a16:creationId xmlns:a16="http://schemas.microsoft.com/office/drawing/2014/main" xmlns="" id="{389A1396-5444-4182-B913-A0CEF609F1B5}"/>
              </a:ext>
            </a:extLst>
          </p:cNvPr>
          <p:cNvGraphicFramePr>
            <a:graphicFrameLocks noChangeAspect="1"/>
          </p:cNvGraphicFramePr>
          <p:nvPr>
            <p:extLst>
              <p:ext uri="{D42A27DB-BD31-4B8C-83A1-F6EECF244321}">
                <p14:modId xmlns:p14="http://schemas.microsoft.com/office/powerpoint/2010/main" xmlns="" val="3231308914"/>
              </p:ext>
            </p:extLst>
          </p:nvPr>
        </p:nvGraphicFramePr>
        <p:xfrm>
          <a:off x="433953" y="308952"/>
          <a:ext cx="10004155" cy="6016794"/>
        </p:xfrm>
        <a:graphic>
          <a:graphicData uri="http://schemas.openxmlformats.org/presentationml/2006/ole">
            <p:oleObj spid="_x0000_s1037" name="Worksheet" r:id="rId3" imgW="7551243" imgH="4541551" progId="Excel.Sheet.12">
              <p:embed/>
            </p:oleObj>
          </a:graphicData>
        </a:graphic>
      </p:graphicFrame>
    </p:spTree>
    <p:extLst>
      <p:ext uri="{BB962C8B-B14F-4D97-AF65-F5344CB8AC3E}">
        <p14:creationId xmlns:p14="http://schemas.microsoft.com/office/powerpoint/2010/main" xmlns="" val="2602369884"/>
      </p:ext>
    </p:extLst>
  </p:cSld>
  <p:clrMapOvr>
    <a:masterClrMapping/>
  </p:clrMapOvr>
</p:sld>
</file>

<file path=ppt/theme/theme1.xml><?xml version="1.0" encoding="utf-8"?>
<a:theme xmlns:a="http://schemas.openxmlformats.org/drawingml/2006/main" name="Sfaccettatur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687</TotalTime>
  <Words>1619</Words>
  <Application>Microsoft Office PowerPoint</Application>
  <PresentationFormat>Personalizzato</PresentationFormat>
  <Paragraphs>68</Paragraphs>
  <Slides>33</Slides>
  <Notes>0</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33</vt:i4>
      </vt:variant>
    </vt:vector>
  </HeadingPairs>
  <TitlesOfParts>
    <vt:vector size="35" baseType="lpstr">
      <vt:lpstr>Sfaccettatura</vt:lpstr>
      <vt:lpstr>Worksheet</vt:lpstr>
      <vt:lpstr>BILANCIO di previsione 2022-2024</vt:lpstr>
      <vt:lpstr>Introduzione:</vt:lpstr>
      <vt:lpstr>Criteri di relazione del bilancio</vt:lpstr>
      <vt:lpstr>Diapositiva 4</vt:lpstr>
      <vt:lpstr>Diapositiva 5</vt:lpstr>
      <vt:lpstr>EQUILIBRIO DI PARTE CORRENTE</vt:lpstr>
      <vt:lpstr>Diapositiva 7</vt:lpstr>
      <vt:lpstr>EQUILIBRIO DI PARTE CAPITALE</vt:lpstr>
      <vt:lpstr>Diapositiva 9</vt:lpstr>
      <vt:lpstr>Equilibrio Economico Finanziario-Generale </vt:lpstr>
      <vt:lpstr>Diapositiva 11</vt:lpstr>
      <vt:lpstr>Quadro Generale delle Entrate</vt:lpstr>
      <vt:lpstr>Diapositiva 13</vt:lpstr>
      <vt:lpstr>Entrate correnti di natura tributaria, contributiva e perequativa</vt:lpstr>
      <vt:lpstr>Diapositiva 15</vt:lpstr>
      <vt:lpstr>Entrate da trasferimenti</vt:lpstr>
      <vt:lpstr>Diapositiva 17</vt:lpstr>
      <vt:lpstr>Trasferimenti straordinari emergenza covid </vt:lpstr>
      <vt:lpstr>Diapositiva 19</vt:lpstr>
      <vt:lpstr>Entrate Extratributarie</vt:lpstr>
      <vt:lpstr>Diapositiva 21</vt:lpstr>
      <vt:lpstr>Percentuale di copertura servizi a domanda individuale anno 2022</vt:lpstr>
      <vt:lpstr>Diapositiva 23</vt:lpstr>
      <vt:lpstr>Quadro Generale delle spese</vt:lpstr>
      <vt:lpstr>Diapositiva 25</vt:lpstr>
      <vt:lpstr>Diapositiva 26</vt:lpstr>
      <vt:lpstr>Spese di investimento per missioni 2pag.</vt:lpstr>
      <vt:lpstr>Diapositiva 28</vt:lpstr>
      <vt:lpstr>Diapositiva 29</vt:lpstr>
      <vt:lpstr>Principali spese in conto capitale 2pag.</vt:lpstr>
      <vt:lpstr>Diapositiva 31</vt:lpstr>
      <vt:lpstr>Passiamo all’ indebitamento del comune di Pavullo </vt:lpstr>
      <vt:lpstr>Commento finale: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BILANCIO di previsione 2022-2024</dc:title>
  <dc:creator>Asia Benedetti</dc:creator>
  <cp:lastModifiedBy>mcerri</cp:lastModifiedBy>
  <cp:revision>17</cp:revision>
  <dcterms:created xsi:type="dcterms:W3CDTF">2022-01-11T15:40:46Z</dcterms:created>
  <dcterms:modified xsi:type="dcterms:W3CDTF">2025-07-10T13:47:12Z</dcterms:modified>
</cp:coreProperties>
</file>