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960" autoAdjust="0"/>
  </p:normalViewPr>
  <p:slideViewPr>
    <p:cSldViewPr snapToGrid="0">
      <p:cViewPr varScale="1">
        <p:scale>
          <a:sx n="48" d="100"/>
          <a:sy n="48" d="100"/>
        </p:scale>
        <p:origin x="-15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58C83-F6CE-4E25-9251-8AAE8E0635FC}" type="datetimeFigureOut">
              <a:rPr lang="it-IT" smtClean="0"/>
              <a:pPr/>
              <a:t>10/07/2025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D951D-9096-4393-83C8-252D76C8F35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4487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52920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97055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88616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2384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58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1503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3525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39321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5252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4909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D951D-9096-4393-83C8-252D76C8F35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73506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ABC1013-D949-F455-61A4-C7D77870E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720406"/>
          </a:xfrm>
        </p:spPr>
        <p:txBody>
          <a:bodyPr/>
          <a:lstStyle/>
          <a:p>
            <a:r>
              <a:rPr lang="it-IT" sz="4400" dirty="0"/>
              <a:t>RENDICONTO BILANCIO 2022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82564626-DF8A-38BE-5F0F-D55F17B59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989" y="3733061"/>
            <a:ext cx="3442725" cy="216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054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048759"/>
          </a:xfrm>
        </p:spPr>
        <p:txBody>
          <a:bodyPr>
            <a:normAutofit/>
          </a:bodyPr>
          <a:lstStyle/>
          <a:p>
            <a:r>
              <a:rPr lang="it-IT" sz="2800" dirty="0"/>
              <a:t>Parte destinata a investimenti           € 484.836,45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800" dirty="0"/>
              <a:t>Avanzo disponibile             € 447.104,66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8EF9B29-BD90-1749-9380-26BAAE62F08B}"/>
              </a:ext>
            </a:extLst>
          </p:cNvPr>
          <p:cNvSpPr txBox="1"/>
          <p:nvPr/>
        </p:nvSpPr>
        <p:spPr>
          <a:xfrm>
            <a:off x="791853" y="2658359"/>
            <a:ext cx="8880048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L’ART. 187 AGGIORNATO CI INDICA CHE PUO’ ESSERE USATO PER: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COPERTURA DEI DEBITI FUORI BILANCIO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 PROVVEDIMENTI DEGLI EQUILIBRI DI BILANCIO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IL FINANZIAMENTO DI SPESE D’ INVESTIMENTO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IL FINANZIAMENTO DI SPESE CORRENTI NON PERMANENTI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L’ESTINZIONE ANTICIPATA DEI PRESTITI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xmlns="" id="{A8F5FFCB-34B8-A1FD-0EC0-EF8FF14CB217}"/>
              </a:ext>
            </a:extLst>
          </p:cNvPr>
          <p:cNvSpPr/>
          <p:nvPr/>
        </p:nvSpPr>
        <p:spPr>
          <a:xfrm>
            <a:off x="4176073" y="2083324"/>
            <a:ext cx="471340" cy="575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49903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7031"/>
          </a:xfrm>
        </p:spPr>
        <p:txBody>
          <a:bodyPr>
            <a:normAutofit/>
          </a:bodyPr>
          <a:lstStyle/>
          <a:p>
            <a:r>
              <a:rPr lang="it-IT" sz="3200" dirty="0"/>
              <a:t>EQUILIBRI E GESTIONE DI COMPETENZA: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9CC3CD0E-EDB3-1D5F-DBA0-A89D8FC2D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1650165"/>
              </p:ext>
            </p:extLst>
          </p:nvPr>
        </p:nvGraphicFramePr>
        <p:xfrm>
          <a:off x="904973" y="1461155"/>
          <a:ext cx="8031637" cy="4675692"/>
        </p:xfrm>
        <a:graphic>
          <a:graphicData uri="http://schemas.openxmlformats.org/drawingml/2006/table">
            <a:tbl>
              <a:tblPr/>
              <a:tblGrid>
                <a:gridCol w="5752627">
                  <a:extLst>
                    <a:ext uri="{9D8B030D-6E8A-4147-A177-3AD203B41FA5}">
                      <a16:colId xmlns:a16="http://schemas.microsoft.com/office/drawing/2014/main" xmlns="" val="130278611"/>
                    </a:ext>
                  </a:extLst>
                </a:gridCol>
                <a:gridCol w="1243096">
                  <a:extLst>
                    <a:ext uri="{9D8B030D-6E8A-4147-A177-3AD203B41FA5}">
                      <a16:colId xmlns:a16="http://schemas.microsoft.com/office/drawing/2014/main" xmlns="" val="2642896279"/>
                    </a:ext>
                  </a:extLst>
                </a:gridCol>
                <a:gridCol w="1035914">
                  <a:extLst>
                    <a:ext uri="{9D8B030D-6E8A-4147-A177-3AD203B41FA5}">
                      <a16:colId xmlns:a16="http://schemas.microsoft.com/office/drawing/2014/main" xmlns="" val="2680232736"/>
                    </a:ext>
                  </a:extLst>
                </a:gridCol>
              </a:tblGrid>
              <a:tr h="4830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 DEL BILANCIO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71932292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a) Avanzo di competenza (W1)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2.456.392,88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8168650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b) Risorse accantonate  stanziate nel bilancio dell'esercizio N  (+)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402.694,63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3489898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c) Risorse vincolate nel bilancio (+)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574.567,75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9605942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d) Equilibrio di bilancio (d=a-b-c) (W2)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1.479.130,50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569238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7483345"/>
                  </a:ext>
                </a:extLst>
              </a:tr>
              <a:tr h="4830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 DEGLI ACCANTONAMENTI IN SEDE DI RENDICONTO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7927179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d)Equilibrio di bilancio (+)/(-)  (W2)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1.479.130,50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5470621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e)Variazione accantonamenti effettuata in sede di rendiconto(+)/(-)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441.289,54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342145"/>
                  </a:ext>
                </a:extLst>
              </a:tr>
              <a:tr h="46370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f) Equilibrio complessivo (f=d-e) (W3)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1.037.840,96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8838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2989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324"/>
          </a:xfrm>
        </p:spPr>
        <p:txBody>
          <a:bodyPr>
            <a:normAutofit fontScale="90000"/>
          </a:bodyPr>
          <a:lstStyle/>
          <a:p>
            <a:r>
              <a:rPr lang="it-IT" dirty="0"/>
              <a:t>ENTRATE: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DCDEA2C5-A663-4846-6949-53DFB74F9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9931609"/>
              </p:ext>
            </p:extLst>
          </p:nvPr>
        </p:nvGraphicFramePr>
        <p:xfrm>
          <a:off x="806116" y="1168924"/>
          <a:ext cx="9071811" cy="5039845"/>
        </p:xfrm>
        <a:graphic>
          <a:graphicData uri="http://schemas.openxmlformats.org/drawingml/2006/table">
            <a:tbl>
              <a:tblPr/>
              <a:tblGrid>
                <a:gridCol w="1707393">
                  <a:extLst>
                    <a:ext uri="{9D8B030D-6E8A-4147-A177-3AD203B41FA5}">
                      <a16:colId xmlns:a16="http://schemas.microsoft.com/office/drawing/2014/main" xmlns="" val="1916883029"/>
                    </a:ext>
                  </a:extLst>
                </a:gridCol>
                <a:gridCol w="1748535">
                  <a:extLst>
                    <a:ext uri="{9D8B030D-6E8A-4147-A177-3AD203B41FA5}">
                      <a16:colId xmlns:a16="http://schemas.microsoft.com/office/drawing/2014/main" xmlns="" val="3089921994"/>
                    </a:ext>
                  </a:extLst>
                </a:gridCol>
                <a:gridCol w="1717651">
                  <a:extLst>
                    <a:ext uri="{9D8B030D-6E8A-4147-A177-3AD203B41FA5}">
                      <a16:colId xmlns:a16="http://schemas.microsoft.com/office/drawing/2014/main" xmlns="" val="3590142778"/>
                    </a:ext>
                  </a:extLst>
                </a:gridCol>
                <a:gridCol w="1943987">
                  <a:extLst>
                    <a:ext uri="{9D8B030D-6E8A-4147-A177-3AD203B41FA5}">
                      <a16:colId xmlns:a16="http://schemas.microsoft.com/office/drawing/2014/main" xmlns="" val="737253343"/>
                    </a:ext>
                  </a:extLst>
                </a:gridCol>
                <a:gridCol w="1954245">
                  <a:extLst>
                    <a:ext uri="{9D8B030D-6E8A-4147-A177-3AD203B41FA5}">
                      <a16:colId xmlns:a16="http://schemas.microsoft.com/office/drawing/2014/main" xmlns="" val="3094632742"/>
                    </a:ext>
                  </a:extLst>
                </a:gridCol>
              </a:tblGrid>
              <a:tr h="114392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Entrate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Previsione definitiva (competenza)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Accertamenti in c/competenza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Incassi in c/competenza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495538"/>
                  </a:ext>
                </a:extLst>
              </a:tr>
              <a:tr h="7895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(B)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Incassi/accert.ti in c/competenza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5396856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(B/A*100)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740639"/>
                  </a:ext>
                </a:extLst>
              </a:tr>
              <a:tr h="5831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12.479.793,52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12.793.690,39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10.593.955,89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82,81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1699653"/>
                  </a:ext>
                </a:extLst>
              </a:tr>
              <a:tr h="5831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1.688.543,95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1.582.807,81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1.206.040,55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9806227"/>
                  </a:ext>
                </a:extLst>
              </a:tr>
              <a:tr h="5831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III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3.396.185,29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3.318.957,41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2.303.369,64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8059464"/>
                  </a:ext>
                </a:extLst>
              </a:tr>
              <a:tr h="5831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IV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4.231.652,47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1.729.583,44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1.137.936,96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65,79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4232459"/>
                  </a:ext>
                </a:extLst>
              </a:tr>
              <a:tr h="5831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796.000,00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796.000,00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437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845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26EF5446-21DB-AE7A-42FA-68E4A84FA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9693185"/>
              </p:ext>
            </p:extLst>
          </p:nvPr>
        </p:nvGraphicFramePr>
        <p:xfrm>
          <a:off x="725863" y="650450"/>
          <a:ext cx="8380430" cy="5778625"/>
        </p:xfrm>
        <a:graphic>
          <a:graphicData uri="http://schemas.openxmlformats.org/drawingml/2006/table">
            <a:tbl>
              <a:tblPr/>
              <a:tblGrid>
                <a:gridCol w="2702002">
                  <a:extLst>
                    <a:ext uri="{9D8B030D-6E8A-4147-A177-3AD203B41FA5}">
                      <a16:colId xmlns:a16="http://schemas.microsoft.com/office/drawing/2014/main" xmlns="" val="3768734871"/>
                    </a:ext>
                  </a:extLst>
                </a:gridCol>
                <a:gridCol w="1477658">
                  <a:extLst>
                    <a:ext uri="{9D8B030D-6E8A-4147-A177-3AD203B41FA5}">
                      <a16:colId xmlns:a16="http://schemas.microsoft.com/office/drawing/2014/main" xmlns="" val="946963977"/>
                    </a:ext>
                  </a:extLst>
                </a:gridCol>
                <a:gridCol w="1477658">
                  <a:extLst>
                    <a:ext uri="{9D8B030D-6E8A-4147-A177-3AD203B41FA5}">
                      <a16:colId xmlns:a16="http://schemas.microsoft.com/office/drawing/2014/main" xmlns="" val="4278372710"/>
                    </a:ext>
                  </a:extLst>
                </a:gridCol>
                <a:gridCol w="1477658">
                  <a:extLst>
                    <a:ext uri="{9D8B030D-6E8A-4147-A177-3AD203B41FA5}">
                      <a16:colId xmlns:a16="http://schemas.microsoft.com/office/drawing/2014/main" xmlns="" val="792391800"/>
                    </a:ext>
                  </a:extLst>
                </a:gridCol>
                <a:gridCol w="1245454">
                  <a:extLst>
                    <a:ext uri="{9D8B030D-6E8A-4147-A177-3AD203B41FA5}">
                      <a16:colId xmlns:a16="http://schemas.microsoft.com/office/drawing/2014/main" xmlns="" val="2879149596"/>
                    </a:ext>
                  </a:extLst>
                </a:gridCol>
              </a:tblGrid>
              <a:tr h="9655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RENDICONTO 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%   di                               copertura realizzata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444873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Asili nido - Centro gioco *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520.105,18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1.060.168,10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-540.062,92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49,06%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0767940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Centri estivi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74.715,98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85.106,40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-10.390,42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87,79%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520740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Impianti sportivi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51.767,19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277.773,40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-226.006,21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18,64%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2032593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Mensa dipendenti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1.746,08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34.870,77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-33.124,69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8904114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Mense scolastiche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731.802,99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893.754,24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-161.951,25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81,88%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5497228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Parcometri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82.393,39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9.797,55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72.595,84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840,96%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762814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Pinacoteca e galleria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7.460,00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31.774,13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-24.314,13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4626142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Pre-post scuola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33.224,20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98.094,00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-64.869,80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4468272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Trasporti funebri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33.825,00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33.825,00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0694046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Trasporti scolastici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69.729,69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445.638,85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-375.909,16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7919778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Uso di locali adibiti a riunioni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4989696"/>
                  </a:ext>
                </a:extLst>
              </a:tr>
              <a:tr h="40108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1.606.769,70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2.937.327,44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-1.330.557,74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54,70%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5307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5541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5885"/>
          </a:xfrm>
        </p:spPr>
        <p:txBody>
          <a:bodyPr>
            <a:normAutofit fontScale="90000"/>
          </a:bodyPr>
          <a:lstStyle/>
          <a:p>
            <a:r>
              <a:rPr lang="it-IT" dirty="0"/>
              <a:t>Spesa corrente: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14430216-6419-266C-50DC-D380A1E3A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9901643"/>
              </p:ext>
            </p:extLst>
          </p:nvPr>
        </p:nvGraphicFramePr>
        <p:xfrm>
          <a:off x="886120" y="1357460"/>
          <a:ext cx="8257880" cy="4741684"/>
        </p:xfrm>
        <a:graphic>
          <a:graphicData uri="http://schemas.openxmlformats.org/drawingml/2006/table">
            <a:tbl>
              <a:tblPr/>
              <a:tblGrid>
                <a:gridCol w="334954">
                  <a:extLst>
                    <a:ext uri="{9D8B030D-6E8A-4147-A177-3AD203B41FA5}">
                      <a16:colId xmlns:a16="http://schemas.microsoft.com/office/drawing/2014/main" xmlns="" val="756789884"/>
                    </a:ext>
                  </a:extLst>
                </a:gridCol>
                <a:gridCol w="3392472">
                  <a:extLst>
                    <a:ext uri="{9D8B030D-6E8A-4147-A177-3AD203B41FA5}">
                      <a16:colId xmlns:a16="http://schemas.microsoft.com/office/drawing/2014/main" xmlns="" val="2912846169"/>
                    </a:ext>
                  </a:extLst>
                </a:gridCol>
                <a:gridCol w="1567408">
                  <a:extLst>
                    <a:ext uri="{9D8B030D-6E8A-4147-A177-3AD203B41FA5}">
                      <a16:colId xmlns:a16="http://schemas.microsoft.com/office/drawing/2014/main" xmlns="" val="750445063"/>
                    </a:ext>
                  </a:extLst>
                </a:gridCol>
                <a:gridCol w="1567408">
                  <a:extLst>
                    <a:ext uri="{9D8B030D-6E8A-4147-A177-3AD203B41FA5}">
                      <a16:colId xmlns:a16="http://schemas.microsoft.com/office/drawing/2014/main" xmlns="" val="1866503908"/>
                    </a:ext>
                  </a:extLst>
                </a:gridCol>
                <a:gridCol w="1395638">
                  <a:extLst>
                    <a:ext uri="{9D8B030D-6E8A-4147-A177-3AD203B41FA5}">
                      <a16:colId xmlns:a16="http://schemas.microsoft.com/office/drawing/2014/main" xmlns="" val="2499035158"/>
                    </a:ext>
                  </a:extLst>
                </a:gridCol>
              </a:tblGrid>
              <a:tr h="3254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Macroaggregati spesa corrente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822749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redditi da lavoro dipendente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2.796.141,84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3.225.476,56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429.334,72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6180167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imposte e tasse a carico ente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166.600,30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189.474,34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22.874,04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7259206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acquisto beni e servizi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8.415.344,24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9.219.822,46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804.478,22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1877493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trasferimenti correnti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2.668.567,34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2.300.798,72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-367.768,62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9309452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trasferimenti di tributi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2769355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fondi perequativi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1242901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interessi passivi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234.285,96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219.223,88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-15.062,08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9157158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altre spese per redditi di capitale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9963359"/>
                  </a:ext>
                </a:extLst>
              </a:tr>
              <a:tr h="68181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rimborsi e poste correttive delle entrate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143.389,68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82.812,62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-60.577,06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033037"/>
                  </a:ext>
                </a:extLst>
              </a:tr>
              <a:tr h="37189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##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altre spese correnti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334.325,35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244.243,69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-90.081,66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2696111"/>
                  </a:ext>
                </a:extLst>
              </a:tr>
              <a:tr h="387392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14.758.654,71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15.481.852,27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723.197,56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45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3545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8433"/>
          </a:xfrm>
        </p:spPr>
        <p:txBody>
          <a:bodyPr/>
          <a:lstStyle/>
          <a:p>
            <a:r>
              <a:rPr lang="it-IT" dirty="0"/>
              <a:t>Utenze: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DF3EA1D7-CB67-C9AE-BA44-C42F43122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2093388"/>
              </p:ext>
            </p:extLst>
          </p:nvPr>
        </p:nvGraphicFramePr>
        <p:xfrm>
          <a:off x="744718" y="1470581"/>
          <a:ext cx="8719793" cy="4854802"/>
        </p:xfrm>
        <a:graphic>
          <a:graphicData uri="http://schemas.openxmlformats.org/drawingml/2006/table">
            <a:tbl>
              <a:tblPr/>
              <a:tblGrid>
                <a:gridCol w="3715577">
                  <a:extLst>
                    <a:ext uri="{9D8B030D-6E8A-4147-A177-3AD203B41FA5}">
                      <a16:colId xmlns:a16="http://schemas.microsoft.com/office/drawing/2014/main" xmlns="" val="2625650346"/>
                    </a:ext>
                  </a:extLst>
                </a:gridCol>
                <a:gridCol w="1396026">
                  <a:extLst>
                    <a:ext uri="{9D8B030D-6E8A-4147-A177-3AD203B41FA5}">
                      <a16:colId xmlns:a16="http://schemas.microsoft.com/office/drawing/2014/main" xmlns="" val="16402287"/>
                    </a:ext>
                  </a:extLst>
                </a:gridCol>
                <a:gridCol w="1396026">
                  <a:extLst>
                    <a:ext uri="{9D8B030D-6E8A-4147-A177-3AD203B41FA5}">
                      <a16:colId xmlns:a16="http://schemas.microsoft.com/office/drawing/2014/main" xmlns="" val="821546193"/>
                    </a:ext>
                  </a:extLst>
                </a:gridCol>
                <a:gridCol w="1009434">
                  <a:extLst>
                    <a:ext uri="{9D8B030D-6E8A-4147-A177-3AD203B41FA5}">
                      <a16:colId xmlns:a16="http://schemas.microsoft.com/office/drawing/2014/main" xmlns="" val="2269890544"/>
                    </a:ext>
                  </a:extLst>
                </a:gridCol>
                <a:gridCol w="1202730">
                  <a:extLst>
                    <a:ext uri="{9D8B030D-6E8A-4147-A177-3AD203B41FA5}">
                      <a16:colId xmlns:a16="http://schemas.microsoft.com/office/drawing/2014/main" xmlns="" val="1936910114"/>
                    </a:ext>
                  </a:extLst>
                </a:gridCol>
              </a:tblGrid>
              <a:tr h="8605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CONSUNTIVO</a:t>
                      </a:r>
                      <a:b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CONSUNTIVO</a:t>
                      </a:r>
                      <a:b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VAR % SU</a:t>
                      </a:r>
                      <a:b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VAR.ASS. </a:t>
                      </a:r>
                      <a:b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 Narrow" panose="020B0606020202030204" pitchFamily="34" charset="0"/>
                        </a:rPr>
                        <a:t>2022 - 2019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2419817"/>
                  </a:ext>
                </a:extLst>
              </a:tr>
              <a:tr h="7763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Pubblica illuminazione - Fornitura energia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263.152,61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365.997,31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102.844,70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1268225"/>
                  </a:ext>
                </a:extLst>
              </a:tr>
              <a:tr h="7763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Energia elettrica *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199.061,25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421.483,29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222.422,04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3214441"/>
                  </a:ext>
                </a:extLst>
              </a:tr>
              <a:tr h="7763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Appalto calore - Gas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286.438,76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517.744,18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231.305,42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7412505"/>
                  </a:ext>
                </a:extLst>
              </a:tr>
              <a:tr h="7763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Gas metano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12.843,99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-66,73%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-25.756,01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8321673"/>
                  </a:ext>
                </a:extLst>
              </a:tr>
              <a:tr h="8886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787.252,62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1.318.068,77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67,43%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anose="020B0604020202020204" pitchFamily="34" charset="0"/>
                        </a:rPr>
                        <a:t>530.816,15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697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7952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B80634-5BE4-BB49-0680-28E66AF8B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592"/>
          </a:xfrm>
        </p:spPr>
        <p:txBody>
          <a:bodyPr/>
          <a:lstStyle/>
          <a:p>
            <a:r>
              <a:rPr lang="it-IT" dirty="0"/>
              <a:t>Spese in conto capitale: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973D400F-BCCF-7B7F-13AB-6A998F69F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6775403"/>
              </p:ext>
            </p:extLst>
          </p:nvPr>
        </p:nvGraphicFramePr>
        <p:xfrm>
          <a:off x="716437" y="1677971"/>
          <a:ext cx="8576416" cy="4458879"/>
        </p:xfrm>
        <a:graphic>
          <a:graphicData uri="http://schemas.openxmlformats.org/drawingml/2006/table">
            <a:tbl>
              <a:tblPr/>
              <a:tblGrid>
                <a:gridCol w="835276">
                  <a:extLst>
                    <a:ext uri="{9D8B030D-6E8A-4147-A177-3AD203B41FA5}">
                      <a16:colId xmlns:a16="http://schemas.microsoft.com/office/drawing/2014/main" xmlns="" val="3376593899"/>
                    </a:ext>
                  </a:extLst>
                </a:gridCol>
                <a:gridCol w="3057994">
                  <a:extLst>
                    <a:ext uri="{9D8B030D-6E8A-4147-A177-3AD203B41FA5}">
                      <a16:colId xmlns:a16="http://schemas.microsoft.com/office/drawing/2014/main" xmlns="" val="204780163"/>
                    </a:ext>
                  </a:extLst>
                </a:gridCol>
                <a:gridCol w="1555412">
                  <a:extLst>
                    <a:ext uri="{9D8B030D-6E8A-4147-A177-3AD203B41FA5}">
                      <a16:colId xmlns:a16="http://schemas.microsoft.com/office/drawing/2014/main" xmlns="" val="3990621264"/>
                    </a:ext>
                  </a:extLst>
                </a:gridCol>
                <a:gridCol w="1563867">
                  <a:extLst>
                    <a:ext uri="{9D8B030D-6E8A-4147-A177-3AD203B41FA5}">
                      <a16:colId xmlns:a16="http://schemas.microsoft.com/office/drawing/2014/main" xmlns="" val="1320894283"/>
                    </a:ext>
                  </a:extLst>
                </a:gridCol>
                <a:gridCol w="1563867">
                  <a:extLst>
                    <a:ext uri="{9D8B030D-6E8A-4147-A177-3AD203B41FA5}">
                      <a16:colId xmlns:a16="http://schemas.microsoft.com/office/drawing/2014/main" xmlns="" val="1508602118"/>
                    </a:ext>
                  </a:extLst>
                </a:gridCol>
              </a:tblGrid>
              <a:tr h="4315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Macroaggregati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spesa conto capitale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831717"/>
                  </a:ext>
                </a:extLst>
              </a:tr>
              <a:tr h="842461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Tributi in conto capitale a carico dell'ente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8361708"/>
                  </a:ext>
                </a:extLst>
              </a:tr>
              <a:tr h="842461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Investimenti fissi lordi e acquisto di terreni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2.079.424,38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2.024.329,78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-55.094,60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6436735"/>
                  </a:ext>
                </a:extLst>
              </a:tr>
              <a:tr h="493148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Contributi agli iinvestimenti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40.637,45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69.957,54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29.320,09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434111"/>
                  </a:ext>
                </a:extLst>
              </a:tr>
              <a:tr h="842461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Altri trasferimenti in conto capitale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9.786,50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1.815,00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-7.971,50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1240883"/>
                  </a:ext>
                </a:extLst>
              </a:tr>
              <a:tr h="493148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Altre spese in conto capitale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94659754"/>
                  </a:ext>
                </a:extLst>
              </a:tr>
              <a:tr h="513695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2.129.848,33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2.096.102,32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-33.746,01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203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098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13308D9-FAB8-EEE6-7C9E-C664F946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indebitamento: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DFC8FF38-50C3-11B3-C94E-9B667A32B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9563203"/>
              </p:ext>
            </p:extLst>
          </p:nvPr>
        </p:nvGraphicFramePr>
        <p:xfrm>
          <a:off x="677334" y="2092751"/>
          <a:ext cx="8596668" cy="4155651"/>
        </p:xfrm>
        <a:graphic>
          <a:graphicData uri="http://schemas.openxmlformats.org/drawingml/2006/table">
            <a:tbl>
              <a:tblPr/>
              <a:tblGrid>
                <a:gridCol w="3568800">
                  <a:extLst>
                    <a:ext uri="{9D8B030D-6E8A-4147-A177-3AD203B41FA5}">
                      <a16:colId xmlns:a16="http://schemas.microsoft.com/office/drawing/2014/main" xmlns="" val="1057712257"/>
                    </a:ext>
                  </a:extLst>
                </a:gridCol>
                <a:gridCol w="1675956">
                  <a:extLst>
                    <a:ext uri="{9D8B030D-6E8A-4147-A177-3AD203B41FA5}">
                      <a16:colId xmlns:a16="http://schemas.microsoft.com/office/drawing/2014/main" xmlns="" val="3237910113"/>
                    </a:ext>
                  </a:extLst>
                </a:gridCol>
                <a:gridCol w="1675956">
                  <a:extLst>
                    <a:ext uri="{9D8B030D-6E8A-4147-A177-3AD203B41FA5}">
                      <a16:colId xmlns:a16="http://schemas.microsoft.com/office/drawing/2014/main" xmlns="" val="3094839148"/>
                    </a:ext>
                  </a:extLst>
                </a:gridCol>
                <a:gridCol w="1675956">
                  <a:extLst>
                    <a:ext uri="{9D8B030D-6E8A-4147-A177-3AD203B41FA5}">
                      <a16:colId xmlns:a16="http://schemas.microsoft.com/office/drawing/2014/main" xmlns="" val="1068742231"/>
                    </a:ext>
                  </a:extLst>
                </a:gridCol>
              </a:tblGrid>
              <a:tr h="4617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8708339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Residuo debito (+)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11.238.633,66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10.842.817,19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9.681.016,26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8491642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Nuovi prestiti (+)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765.500,00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796.000,00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9347182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Prestiti rimborsati (-)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1.161.316,47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1.132.953,47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1.177.617,09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5069938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Estinzioni anticipate (-)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0277059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Altre variazioni +/- (Riduzioni)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-126.847,46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8776598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fine anno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10.842.817,19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9.681.016,26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9.299.399,17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8097163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Nr. Abitanti al 31/12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17.951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18.012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18.204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6441266"/>
                  </a:ext>
                </a:extLst>
              </a:tr>
              <a:tr h="46173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Debito medio per abitante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604,02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537,48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510,84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1677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798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0153"/>
          </a:xfrm>
        </p:spPr>
        <p:txBody>
          <a:bodyPr/>
          <a:lstStyle/>
          <a:p>
            <a:r>
              <a:rPr lang="it-IT" dirty="0"/>
              <a:t>                 GESTIONE CASSA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D16C8FB3-4425-AF6D-5906-CC67AB6B6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7777629"/>
              </p:ext>
            </p:extLst>
          </p:nvPr>
        </p:nvGraphicFramePr>
        <p:xfrm>
          <a:off x="677334" y="1423447"/>
          <a:ext cx="8596669" cy="4270342"/>
        </p:xfrm>
        <a:graphic>
          <a:graphicData uri="http://schemas.openxmlformats.org/drawingml/2006/table">
            <a:tbl>
              <a:tblPr/>
              <a:tblGrid>
                <a:gridCol w="4622885">
                  <a:extLst>
                    <a:ext uri="{9D8B030D-6E8A-4147-A177-3AD203B41FA5}">
                      <a16:colId xmlns:a16="http://schemas.microsoft.com/office/drawing/2014/main" xmlns="" val="1410538990"/>
                    </a:ext>
                  </a:extLst>
                </a:gridCol>
                <a:gridCol w="1345704">
                  <a:extLst>
                    <a:ext uri="{9D8B030D-6E8A-4147-A177-3AD203B41FA5}">
                      <a16:colId xmlns:a16="http://schemas.microsoft.com/office/drawing/2014/main" xmlns="" val="1403788440"/>
                    </a:ext>
                  </a:extLst>
                </a:gridCol>
                <a:gridCol w="1345704">
                  <a:extLst>
                    <a:ext uri="{9D8B030D-6E8A-4147-A177-3AD203B41FA5}">
                      <a16:colId xmlns:a16="http://schemas.microsoft.com/office/drawing/2014/main" xmlns="" val="3790207307"/>
                    </a:ext>
                  </a:extLst>
                </a:gridCol>
                <a:gridCol w="1282376">
                  <a:extLst>
                    <a:ext uri="{9D8B030D-6E8A-4147-A177-3AD203B41FA5}">
                      <a16:colId xmlns:a16="http://schemas.microsoft.com/office/drawing/2014/main" xmlns="" val="3505672396"/>
                    </a:ext>
                  </a:extLst>
                </a:gridCol>
              </a:tblGrid>
              <a:tr h="361894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it-IT" sz="1000" b="1">
                          <a:effectLst/>
                          <a:latin typeface="Arial" panose="020B0604020202020204" pitchFamily="34" charset="0"/>
                        </a:rPr>
                        <a:t>Riconciliazione fondo di cassa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646180"/>
                  </a:ext>
                </a:extLst>
              </a:tr>
              <a:tr h="723786">
                <a:tc gridSpan="3">
                  <a:txBody>
                    <a:bodyPr/>
                    <a:lstStyle/>
                    <a:p>
                      <a:pPr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Fondo di cassa al 31 dicembre 2022 (da conto del Tesoriere)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6.983.629,70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9700868"/>
                  </a:ext>
                </a:extLst>
              </a:tr>
              <a:tr h="723786">
                <a:tc gridSpan="3">
                  <a:txBody>
                    <a:bodyPr/>
                    <a:lstStyle/>
                    <a:p>
                      <a:pPr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Fondo di cassa al 31 dicembre 2022 (da scritture contabili)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6.983.629,70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8210253"/>
                  </a:ext>
                </a:extLst>
              </a:tr>
              <a:tr h="361894">
                <a:tc gridSpan="3">
                  <a:txBody>
                    <a:bodyPr/>
                    <a:lstStyle/>
                    <a:p>
                      <a:pPr rtl="0" fontAlgn="ctr"/>
                      <a:r>
                        <a:rPr lang="it-IT" sz="1000" b="1" dirty="0">
                          <a:effectLst/>
                          <a:latin typeface="Arial" panose="020B0604020202020204" pitchFamily="34" charset="0"/>
                        </a:rPr>
                        <a:t>Differenza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1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8754992"/>
                  </a:ext>
                </a:extLst>
              </a:tr>
              <a:tr h="651410">
                <a:tc>
                  <a:txBody>
                    <a:bodyPr/>
                    <a:lstStyle/>
                    <a:p>
                      <a:pPr rtl="0" fontAlgn="ctr"/>
                      <a:endParaRPr lang="it-IT">
                        <a:effectLst/>
                      </a:endParaRP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>
                          <a:effectLst/>
                        </a:rPr>
                        <a:t>2020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>
                          <a:effectLst/>
                        </a:rPr>
                        <a:t>2021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>
                          <a:effectLst/>
                        </a:rPr>
                        <a:t>2022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6260458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pPr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Fondo cassa complessivo al 31.12 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5.326.754,23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5.226.725,64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6.983.629,70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7585597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1">
                          <a:effectLst/>
                          <a:latin typeface="Arial" panose="020B0604020202020204" pitchFamily="34" charset="0"/>
                        </a:rPr>
                        <a:t>di cui cassa vincolata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680,59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>
                          <a:effectLst/>
                          <a:latin typeface="Arial" panose="020B0604020202020204" pitchFamily="34" charset="0"/>
                        </a:rPr>
                        <a:t>350,59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dirty="0">
                          <a:effectLst/>
                          <a:latin typeface="Arial" panose="020B0604020202020204" pitchFamily="34" charset="0"/>
                        </a:rPr>
                        <a:t>140.754,93</a:t>
                      </a:r>
                    </a:p>
                  </a:txBody>
                  <a:tcPr marL="22860" marR="22860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7364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9657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3019"/>
          </a:xfrm>
        </p:spPr>
        <p:txBody>
          <a:bodyPr/>
          <a:lstStyle/>
          <a:p>
            <a:r>
              <a:rPr lang="it-IT" dirty="0"/>
              <a:t>        GESTIONE RESIDUI ATTIVI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BE3BF189-EB9C-D79D-4D8A-CA796EAC3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3227409"/>
              </p:ext>
            </p:extLst>
          </p:nvPr>
        </p:nvGraphicFramePr>
        <p:xfrm>
          <a:off x="754144" y="1348033"/>
          <a:ext cx="8691513" cy="4788814"/>
        </p:xfrm>
        <a:graphic>
          <a:graphicData uri="http://schemas.openxmlformats.org/drawingml/2006/table">
            <a:tbl>
              <a:tblPr/>
              <a:tblGrid>
                <a:gridCol w="550654">
                  <a:extLst>
                    <a:ext uri="{9D8B030D-6E8A-4147-A177-3AD203B41FA5}">
                      <a16:colId xmlns:a16="http://schemas.microsoft.com/office/drawing/2014/main" xmlns="" val="3847103215"/>
                    </a:ext>
                  </a:extLst>
                </a:gridCol>
                <a:gridCol w="968746">
                  <a:extLst>
                    <a:ext uri="{9D8B030D-6E8A-4147-A177-3AD203B41FA5}">
                      <a16:colId xmlns:a16="http://schemas.microsoft.com/office/drawing/2014/main" xmlns="" val="651437306"/>
                    </a:ext>
                  </a:extLst>
                </a:gridCol>
                <a:gridCol w="832782">
                  <a:extLst>
                    <a:ext uri="{9D8B030D-6E8A-4147-A177-3AD203B41FA5}">
                      <a16:colId xmlns:a16="http://schemas.microsoft.com/office/drawing/2014/main" xmlns="" val="3995878758"/>
                    </a:ext>
                  </a:extLst>
                </a:gridCol>
                <a:gridCol w="832782">
                  <a:extLst>
                    <a:ext uri="{9D8B030D-6E8A-4147-A177-3AD203B41FA5}">
                      <a16:colId xmlns:a16="http://schemas.microsoft.com/office/drawing/2014/main" xmlns="" val="1591582748"/>
                    </a:ext>
                  </a:extLst>
                </a:gridCol>
                <a:gridCol w="917758">
                  <a:extLst>
                    <a:ext uri="{9D8B030D-6E8A-4147-A177-3AD203B41FA5}">
                      <a16:colId xmlns:a16="http://schemas.microsoft.com/office/drawing/2014/main" xmlns="" val="1977441753"/>
                    </a:ext>
                  </a:extLst>
                </a:gridCol>
                <a:gridCol w="917758">
                  <a:extLst>
                    <a:ext uri="{9D8B030D-6E8A-4147-A177-3AD203B41FA5}">
                      <a16:colId xmlns:a16="http://schemas.microsoft.com/office/drawing/2014/main" xmlns="" val="3347104534"/>
                    </a:ext>
                  </a:extLst>
                </a:gridCol>
                <a:gridCol w="1002735">
                  <a:extLst>
                    <a:ext uri="{9D8B030D-6E8A-4147-A177-3AD203B41FA5}">
                      <a16:colId xmlns:a16="http://schemas.microsoft.com/office/drawing/2014/main" xmlns="" val="796392178"/>
                    </a:ext>
                  </a:extLst>
                </a:gridCol>
                <a:gridCol w="1206682">
                  <a:extLst>
                    <a:ext uri="{9D8B030D-6E8A-4147-A177-3AD203B41FA5}">
                      <a16:colId xmlns:a16="http://schemas.microsoft.com/office/drawing/2014/main" xmlns="" val="2490949227"/>
                    </a:ext>
                  </a:extLst>
                </a:gridCol>
                <a:gridCol w="730808">
                  <a:extLst>
                    <a:ext uri="{9D8B030D-6E8A-4147-A177-3AD203B41FA5}">
                      <a16:colId xmlns:a16="http://schemas.microsoft.com/office/drawing/2014/main" xmlns="" val="3051828123"/>
                    </a:ext>
                  </a:extLst>
                </a:gridCol>
                <a:gridCol w="730808">
                  <a:extLst>
                    <a:ext uri="{9D8B030D-6E8A-4147-A177-3AD203B41FA5}">
                      <a16:colId xmlns:a16="http://schemas.microsoft.com/office/drawing/2014/main" xmlns="" val="1970059263"/>
                    </a:ext>
                  </a:extLst>
                </a:gridCol>
              </a:tblGrid>
              <a:tr h="57236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ANZIANITA' RESIDUI ATTIVI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6287984"/>
                  </a:ext>
                </a:extLst>
              </a:tr>
              <a:tr h="5189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e precedenti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7235911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16.095,41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238.926,62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240.820,25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442.245,38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941.843,21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2.199.734,50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4.079.665,37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9643278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8.839,80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3.911,21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13.665,28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27.243,27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54.301,57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376.767,26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484.728,39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5303128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75.311,65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28.853,98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46.700,94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97.753,26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249.711,88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1.015.587,77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1.513.919,48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1254681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99.835,54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21.436,82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243.051,40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115.834,37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216.424,22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591.646,48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1.288.228,83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5389541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362.313,08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446.311,10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796.000,00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1.702.849,18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8201172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8721145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1255791"/>
                  </a:ext>
                </a:extLst>
              </a:tr>
              <a:tr h="335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Titolo 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913,52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4.314,15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5.227,67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8596289"/>
                  </a:ext>
                </a:extLst>
              </a:tr>
              <a:tr h="4578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200.082,40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293.353,63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906.550,95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1.129.387,38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1.561.194,40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4.984.050,16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9.074.618,92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5440351"/>
                  </a:ext>
                </a:extLst>
              </a:tr>
              <a:tr h="553290"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7034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530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165"/>
          </a:xfrm>
        </p:spPr>
        <p:txBody>
          <a:bodyPr/>
          <a:lstStyle/>
          <a:p>
            <a:r>
              <a:rPr lang="it-IT" dirty="0"/>
              <a:t>        GESTIONE RESIDUI PASSIVI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7811E147-07AD-9C1C-5BB8-E3F346FF8E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874" y="1715677"/>
            <a:ext cx="8509886" cy="38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77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0664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RISULTATO DI AMMINISTRAZIONE</a:t>
            </a:r>
            <a:br>
              <a:rPr lang="it-IT" dirty="0"/>
            </a:br>
            <a:r>
              <a:rPr lang="it-IT" dirty="0"/>
              <a:t>                    € 6.603.077,54</a:t>
            </a:r>
            <a:br>
              <a:rPr lang="it-IT" dirty="0"/>
            </a:br>
            <a:r>
              <a:rPr lang="it-IT" dirty="0"/>
              <a:t>               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188CD5B4-B028-29D6-4808-834949771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7803361"/>
              </p:ext>
            </p:extLst>
          </p:nvPr>
        </p:nvGraphicFramePr>
        <p:xfrm>
          <a:off x="838986" y="1772239"/>
          <a:ext cx="8804636" cy="4609709"/>
        </p:xfrm>
        <a:graphic>
          <a:graphicData uri="http://schemas.openxmlformats.org/drawingml/2006/table">
            <a:tbl>
              <a:tblPr/>
              <a:tblGrid>
                <a:gridCol w="3662643">
                  <a:extLst>
                    <a:ext uri="{9D8B030D-6E8A-4147-A177-3AD203B41FA5}">
                      <a16:colId xmlns:a16="http://schemas.microsoft.com/office/drawing/2014/main" xmlns="" val="1492070363"/>
                    </a:ext>
                  </a:extLst>
                </a:gridCol>
                <a:gridCol w="1029112">
                  <a:extLst>
                    <a:ext uri="{9D8B030D-6E8A-4147-A177-3AD203B41FA5}">
                      <a16:colId xmlns:a16="http://schemas.microsoft.com/office/drawing/2014/main" xmlns="" val="3891540062"/>
                    </a:ext>
                  </a:extLst>
                </a:gridCol>
                <a:gridCol w="428798">
                  <a:extLst>
                    <a:ext uri="{9D8B030D-6E8A-4147-A177-3AD203B41FA5}">
                      <a16:colId xmlns:a16="http://schemas.microsoft.com/office/drawing/2014/main" xmlns="" val="4243005827"/>
                    </a:ext>
                  </a:extLst>
                </a:gridCol>
                <a:gridCol w="975513">
                  <a:extLst>
                    <a:ext uri="{9D8B030D-6E8A-4147-A177-3AD203B41FA5}">
                      <a16:colId xmlns:a16="http://schemas.microsoft.com/office/drawing/2014/main" xmlns="" val="4129569830"/>
                    </a:ext>
                  </a:extLst>
                </a:gridCol>
                <a:gridCol w="428798">
                  <a:extLst>
                    <a:ext uri="{9D8B030D-6E8A-4147-A177-3AD203B41FA5}">
                      <a16:colId xmlns:a16="http://schemas.microsoft.com/office/drawing/2014/main" xmlns="" val="3494065906"/>
                    </a:ext>
                  </a:extLst>
                </a:gridCol>
                <a:gridCol w="975513">
                  <a:extLst>
                    <a:ext uri="{9D8B030D-6E8A-4147-A177-3AD203B41FA5}">
                      <a16:colId xmlns:a16="http://schemas.microsoft.com/office/drawing/2014/main" xmlns="" val="1793218977"/>
                    </a:ext>
                  </a:extLst>
                </a:gridCol>
                <a:gridCol w="428798">
                  <a:extLst>
                    <a:ext uri="{9D8B030D-6E8A-4147-A177-3AD203B41FA5}">
                      <a16:colId xmlns:a16="http://schemas.microsoft.com/office/drawing/2014/main" xmlns="" val="3355159325"/>
                    </a:ext>
                  </a:extLst>
                </a:gridCol>
                <a:gridCol w="875461">
                  <a:extLst>
                    <a:ext uri="{9D8B030D-6E8A-4147-A177-3AD203B41FA5}">
                      <a16:colId xmlns:a16="http://schemas.microsoft.com/office/drawing/2014/main" xmlns="" val="3835350727"/>
                    </a:ext>
                  </a:extLst>
                </a:gridCol>
              </a:tblGrid>
              <a:tr h="2211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7529617"/>
                  </a:ext>
                </a:extLst>
              </a:tr>
              <a:tr h="2041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4387502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Cassa al 01.01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5.226.725,64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5.326.754,23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1.575.981,68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6714842"/>
                  </a:ext>
                </a:extLst>
              </a:tr>
              <a:tr h="3827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Riscossioni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22.334.233,79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20.159.210,43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23.564.836,51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573004"/>
                  </a:ext>
                </a:extLst>
              </a:tr>
              <a:tr h="3827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Pagamenti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20.577.329,73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20.259.239,02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19.814.063,96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4534604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Cassa al 31.12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6.983.629,70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5.226.725,64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5.326.754,23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0904739"/>
                  </a:ext>
                </a:extLst>
              </a:tr>
              <a:tr h="3827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residui attivi (Crediti)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9.074.618,92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9.026.834,30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10.186.495,06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8096958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residui passivi (Debiti)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5.352.937,76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4.863.172,68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5.403.188,12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7984743"/>
                  </a:ext>
                </a:extLst>
              </a:tr>
              <a:tr h="3827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Avanzo di Amministrazione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10.705.310,86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9.390.387,26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10.110.061,17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883375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FPV per spese correnti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376.649,43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518.617,59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286.240,88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2474662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FPV per spese in c/ capitale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3.725.408,20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3.431.692,13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3.658.763,35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102488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=Risultato di Amministrazione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6.603.253,23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5.440.077,54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6.165.056,94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8924737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Fondo crediti dubbia esigibilità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3.343.945,25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2.982.773,15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3.219.160,54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1825048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Altri accantonamenti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874.361,34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566.974,16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456.139,50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8360708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Totale Parte Accantonata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4.218.306,59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3.549.747,31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3.675.300,04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235774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Totale Parte Vincolata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1.453.005,53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1.426.441,89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2.224.113,25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0711942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Totale Parte Destinata agli investimenti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484.836,45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211.573,61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171.216,38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8275679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 Avanzo Disponibile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447.104,66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252.314,73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94.427,27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3257753"/>
                  </a:ext>
                </a:extLst>
              </a:tr>
              <a:tr h="204120"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341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89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0153"/>
          </a:xfrm>
        </p:spPr>
        <p:txBody>
          <a:bodyPr/>
          <a:lstStyle/>
          <a:p>
            <a:r>
              <a:rPr lang="it-IT" dirty="0"/>
              <a:t>Quote accantonate:       € 4.218.306,59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2DB8FA6-E65D-878A-2C0D-F722C557C6E1}"/>
              </a:ext>
            </a:extLst>
          </p:cNvPr>
          <p:cNvSpPr txBox="1"/>
          <p:nvPr/>
        </p:nvSpPr>
        <p:spPr>
          <a:xfrm flipH="1">
            <a:off x="933253" y="1442300"/>
            <a:ext cx="87386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</a:t>
            </a:r>
            <a:r>
              <a:rPr lang="it-IT" b="1" u="sng" dirty="0"/>
              <a:t>Fondo crediti di dubbia esigibilità: </a:t>
            </a:r>
            <a:r>
              <a:rPr lang="it-IT" dirty="0"/>
              <a:t>€ 3.343.945,25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perdite aziende e società partecipate: </a:t>
            </a:r>
            <a:r>
              <a:rPr lang="it-IT" dirty="0"/>
              <a:t>Non abbiamo società con perdite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contenzioso: </a:t>
            </a:r>
            <a:r>
              <a:rPr lang="it-IT" dirty="0"/>
              <a:t>Accantonamento prudenziale di € 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indennità di fine mandato: </a:t>
            </a:r>
            <a:r>
              <a:rPr lang="it-IT" dirty="0"/>
              <a:t>€ 879,00 del Sindaco per legge</a:t>
            </a:r>
          </a:p>
          <a:p>
            <a:endParaRPr lang="it-IT" dirty="0"/>
          </a:p>
          <a:p>
            <a:r>
              <a:rPr lang="it-IT" dirty="0"/>
              <a:t>-</a:t>
            </a:r>
            <a:r>
              <a:rPr lang="it-IT" b="1" u="sng" dirty="0"/>
              <a:t>Fondo garanzia debiti commerciali: </a:t>
            </a:r>
            <a:r>
              <a:rPr lang="it-IT" dirty="0"/>
              <a:t>Non abbiamo avuto la necessità di       accantonare perché di media abbiamo tempi di pagamento a -8 giorni dalla scadenza e a fine anno non abbiamo debiti scaduti </a:t>
            </a:r>
          </a:p>
        </p:txBody>
      </p:sp>
    </p:spTree>
    <p:extLst>
      <p:ext uri="{BB962C8B-B14F-4D97-AF65-F5344CB8AC3E}">
        <p14:creationId xmlns:p14="http://schemas.microsoft.com/office/powerpoint/2010/main" xmlns="" val="360228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299"/>
          </a:xfrm>
        </p:spPr>
        <p:txBody>
          <a:bodyPr/>
          <a:lstStyle/>
          <a:p>
            <a:r>
              <a:rPr lang="it-IT" dirty="0"/>
              <a:t>Altri fondi e accantonamenti: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DE0ACFB-4801-1120-E5AA-D5FCFC0C611C}"/>
              </a:ext>
            </a:extLst>
          </p:cNvPr>
          <p:cNvSpPr txBox="1"/>
          <p:nvPr/>
        </p:nvSpPr>
        <p:spPr>
          <a:xfrm>
            <a:off x="763571" y="1404594"/>
            <a:ext cx="873864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# €      sgombero e rimozione neve </a:t>
            </a:r>
          </a:p>
          <a:p>
            <a:endParaRPr lang="it-IT" sz="2000" dirty="0"/>
          </a:p>
          <a:p>
            <a:r>
              <a:rPr lang="it-IT" sz="2000" dirty="0"/>
              <a:t># €       per pensioni e integrazioni</a:t>
            </a:r>
          </a:p>
          <a:p>
            <a:endParaRPr lang="it-IT" sz="2000" dirty="0"/>
          </a:p>
          <a:p>
            <a:r>
              <a:rPr lang="it-IT" sz="2000" dirty="0"/>
              <a:t># €       per aumenti contrattuali del personale</a:t>
            </a:r>
          </a:p>
          <a:p>
            <a:endParaRPr lang="it-IT" sz="2000" dirty="0"/>
          </a:p>
          <a:p>
            <a:r>
              <a:rPr lang="it-IT" sz="2000" dirty="0"/>
              <a:t># €       per quota diritti di rogito del segretario</a:t>
            </a:r>
          </a:p>
          <a:p>
            <a:endParaRPr lang="it-IT" sz="2000" dirty="0"/>
          </a:p>
          <a:p>
            <a:r>
              <a:rPr lang="it-IT" sz="2000" dirty="0"/>
              <a:t># €       per fondo rischi minor entrate o maggiori spese</a:t>
            </a:r>
          </a:p>
          <a:p>
            <a:endParaRPr lang="it-IT" sz="2000" dirty="0"/>
          </a:p>
          <a:p>
            <a:r>
              <a:rPr lang="it-IT" sz="2000" dirty="0"/>
              <a:t># €       per fondo rischi di conguaglio utenze (aumento bollette)</a:t>
            </a:r>
          </a:p>
        </p:txBody>
      </p:sp>
    </p:spTree>
    <p:extLst>
      <p:ext uri="{BB962C8B-B14F-4D97-AF65-F5344CB8AC3E}">
        <p14:creationId xmlns:p14="http://schemas.microsoft.com/office/powerpoint/2010/main" xmlns="" val="44498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E900E8-4698-6B1F-EB08-FC63C8676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PARTE VINCOLATA          € 1.453.005,53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2200" dirty="0"/>
              <a:t>1)Vincoli derivati da leggi e principi contabili   €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7A021A71-0905-2588-52AF-D1E4C48AA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5138345"/>
              </p:ext>
            </p:extLst>
          </p:nvPr>
        </p:nvGraphicFramePr>
        <p:xfrm>
          <a:off x="716437" y="2307993"/>
          <a:ext cx="8739226" cy="3940407"/>
        </p:xfrm>
        <a:graphic>
          <a:graphicData uri="http://schemas.openxmlformats.org/drawingml/2006/table">
            <a:tbl>
              <a:tblPr firstRow="1" firstCol="1" bandRow="1"/>
              <a:tblGrid>
                <a:gridCol w="6560200">
                  <a:extLst>
                    <a:ext uri="{9D8B030D-6E8A-4147-A177-3AD203B41FA5}">
                      <a16:colId xmlns:a16="http://schemas.microsoft.com/office/drawing/2014/main" xmlns="" val="955009268"/>
                    </a:ext>
                  </a:extLst>
                </a:gridCol>
                <a:gridCol w="2179026">
                  <a:extLst>
                    <a:ext uri="{9D8B030D-6E8A-4147-A177-3AD203B41FA5}">
                      <a16:colId xmlns:a16="http://schemas.microsoft.com/office/drawing/2014/main" xmlns="" val="4038020259"/>
                    </a:ext>
                  </a:extLst>
                </a:gridCol>
              </a:tblGrid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FONDO FUNZIONI FONDAMENTALI – QUOTA GENERICA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94055" algn="ctr"/>
                        </a:tabLst>
                      </a:pP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	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9766735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FONDO FUNZIONI FONDAMENTALI – QUOTA 2023 CONTRATTI CONTINUATIVI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2663902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FONDO FUNZIONI FONDAMENTALI – QUOTA TARI 2021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1540313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QUOTA 10% DEGLI INCASSI RELATIVI ALLA VENDITA DI IMMOBILI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3951251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QUOTA VINCOLATA DELLA TARI AL SERVIZIO DI GESTIONE RIFIUTI URBANI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0315526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QUOTA DEI PERMESSI DI COSTRUIRE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02882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QUOTA ONERI DI URBANIZZAZIONE SECONDARIA ENTI RELIGIOSI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0490308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ALTRI VINCOLI DA LEGGE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5061082"/>
                  </a:ext>
                </a:extLst>
              </a:tr>
              <a:tr h="4378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€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3609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324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923BC217-2071-CCE9-5B90-8DCFA32838AE}"/>
              </a:ext>
            </a:extLst>
          </p:cNvPr>
          <p:cNvSpPr txBox="1"/>
          <p:nvPr/>
        </p:nvSpPr>
        <p:spPr>
          <a:xfrm>
            <a:off x="867266" y="942680"/>
            <a:ext cx="83238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2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)Vincoli da trasferimenti  €</a:t>
            </a: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3)Vincoli da finanziamenti €</a:t>
            </a:r>
          </a:p>
          <a:p>
            <a:endParaRPr lang="it-IT" sz="3200" dirty="0">
              <a:solidFill>
                <a:srgbClr val="90C226"/>
              </a:solidFill>
              <a:latin typeface="Trebuchet MS" panose="020B0603020202020204"/>
              <a:ea typeface="+mj-ea"/>
              <a:cs typeface="+mj-cs"/>
            </a:endParaRPr>
          </a:p>
          <a:p>
            <a:r>
              <a:rPr lang="it-IT" sz="3200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4)Vincoli definiti dall’ ente €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246461693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1110</Words>
  <Application>Microsoft Office PowerPoint</Application>
  <PresentationFormat>Personalizzato</PresentationFormat>
  <Paragraphs>571</Paragraphs>
  <Slides>17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Sfaccettatura</vt:lpstr>
      <vt:lpstr>RENDICONTO BILANCIO 2022</vt:lpstr>
      <vt:lpstr>                 GESTIONE CASSA</vt:lpstr>
      <vt:lpstr>        GESTIONE RESIDUI ATTIVI </vt:lpstr>
      <vt:lpstr>        GESTIONE RESIDUI PASSIVI</vt:lpstr>
      <vt:lpstr>         RISULTATO DI AMMINISTRAZIONE                     € 6.603.077,54                 </vt:lpstr>
      <vt:lpstr>Quote accantonate:       € 4.218.306,59</vt:lpstr>
      <vt:lpstr>Altri fondi e accantonamenti:</vt:lpstr>
      <vt:lpstr>PARTE VINCOLATA          € 1.453.005,53  1)Vincoli derivati da leggi e principi contabili   € </vt:lpstr>
      <vt:lpstr>Diapositiva 9</vt:lpstr>
      <vt:lpstr>Parte destinata a investimenti           € 484.836,45  Avanzo disponibile             € 447.104,66 </vt:lpstr>
      <vt:lpstr>EQUILIBRI E GESTIONE DI COMPETENZA:</vt:lpstr>
      <vt:lpstr>ENTRATE:</vt:lpstr>
      <vt:lpstr>Diapositiva 13</vt:lpstr>
      <vt:lpstr>Spesa corrente:</vt:lpstr>
      <vt:lpstr>Utenze:</vt:lpstr>
      <vt:lpstr>Spese in conto capitale:</vt:lpstr>
      <vt:lpstr>Gestione indebitamento: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RENDICONTO BILANCIO 2022</dc:title>
  <dc:creator>Davide Benedetti</dc:creator>
  <cp:lastModifiedBy>mcerri</cp:lastModifiedBy>
  <cp:revision>5</cp:revision>
  <dcterms:created xsi:type="dcterms:W3CDTF">2023-04-20T17:19:24Z</dcterms:created>
  <dcterms:modified xsi:type="dcterms:W3CDTF">2025-07-10T14:01:30Z</dcterms:modified>
</cp:coreProperties>
</file>