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76" r:id="rId14"/>
    <p:sldId id="273" r:id="rId15"/>
    <p:sldId id="274" r:id="rId16"/>
    <p:sldId id="275" r:id="rId17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zione predefinita" id="{483BE200-998F-4C6D-969F-09FCCA55B3E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70"/>
            <p14:sldId id="276"/>
          </p14:sldIdLst>
        </p14:section>
        <p14:section name="Sezione senza titolo" id="{F0086307-186F-4C54-BC91-38FA9B748516}">
          <p14:sldIdLst>
            <p14:sldId id="273"/>
            <p14:sldId id="274"/>
            <p14:sldId id="275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8129" autoAdjust="0"/>
  </p:normalViewPr>
  <p:slideViewPr>
    <p:cSldViewPr snapToGrid="0">
      <p:cViewPr varScale="1">
        <p:scale>
          <a:sx n="48" d="100"/>
          <a:sy n="48" d="100"/>
        </p:scale>
        <p:origin x="-156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1858C83-F6CE-4E25-9251-8AAE8E0635FC}" type="datetimeFigureOut">
              <a:rPr lang="it-IT" smtClean="0"/>
              <a:pPr/>
              <a:t>10/07/2025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ED951D-9096-4393-83C8-252D76C8F3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4487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52920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3506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97055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88616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43600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7672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3003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14639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2384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258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91503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3525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39321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35252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24909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7645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ABC1013-D949-F455-61A4-C7D77870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720406"/>
          </a:xfrm>
        </p:spPr>
        <p:txBody>
          <a:bodyPr/>
          <a:lstStyle/>
          <a:p>
            <a:r>
              <a:rPr lang="it-IT" sz="4400" dirty="0"/>
              <a:t>RENDICONTO BILANCIO 2023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82564626-DF8A-38BE-5F0F-D55F17B59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989" y="3733061"/>
            <a:ext cx="3442725" cy="21617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2054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048759"/>
          </a:xfrm>
        </p:spPr>
        <p:txBody>
          <a:bodyPr>
            <a:normAutofit/>
          </a:bodyPr>
          <a:lstStyle/>
          <a:p>
            <a:r>
              <a:rPr lang="it-IT" sz="2800" dirty="0"/>
              <a:t>Parte destinata a investimenti           € 510.000,00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800" dirty="0"/>
              <a:t>Avanzo disponibile             € 722.000,00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8EF9B29-BD90-1749-9380-26BAAE62F08B}"/>
              </a:ext>
            </a:extLst>
          </p:cNvPr>
          <p:cNvSpPr txBox="1"/>
          <p:nvPr/>
        </p:nvSpPr>
        <p:spPr>
          <a:xfrm>
            <a:off x="791853" y="2658359"/>
            <a:ext cx="8880048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L’ART. 187 AGGIORNATO CI INDICA CHE PUO’ ESSERE USATO PER: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COPERTURA DEI DEBITI FUORI BILANCIO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 PROVVEDIMENTI DEGLI EQUILIBRI DI BILANCIO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IL FINANZIAMENTO DI SPESE D’ INVESTIMENTO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IL FINANZIAMENTO DI SPESE CORRENTI NON PERMANENTI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L’ESTINZIONE ANTICIPATA DEI PRESTITI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xmlns="" id="{A8F5FFCB-34B8-A1FD-0EC0-EF8FF14CB217}"/>
              </a:ext>
            </a:extLst>
          </p:cNvPr>
          <p:cNvSpPr/>
          <p:nvPr/>
        </p:nvSpPr>
        <p:spPr>
          <a:xfrm>
            <a:off x="4176073" y="2083324"/>
            <a:ext cx="471340" cy="575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49903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324"/>
          </a:xfrm>
        </p:spPr>
        <p:txBody>
          <a:bodyPr>
            <a:normAutofit fontScale="90000"/>
          </a:bodyPr>
          <a:lstStyle/>
          <a:p>
            <a:r>
              <a:rPr lang="it-IT" dirty="0"/>
              <a:t>ENTRATE: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7F2E2961-3D72-0E5B-0504-A571152A3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012" y="1546413"/>
            <a:ext cx="7899176" cy="41551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845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C4AD1E94-ECE3-76DF-5BFC-94507C9CA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359" y="210043"/>
            <a:ext cx="8339041" cy="62579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5541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AF41A6-F9A2-BD21-D9F4-40A30862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790"/>
          </a:xfrm>
        </p:spPr>
        <p:txBody>
          <a:bodyPr/>
          <a:lstStyle/>
          <a:p>
            <a:r>
              <a:rPr lang="it-IT" dirty="0"/>
              <a:t>SPESA CORRENTE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EF1ECF22-33E8-269F-B02D-83C9FB3E5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07" y="1479175"/>
            <a:ext cx="7989793" cy="46257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22632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8433"/>
          </a:xfrm>
        </p:spPr>
        <p:txBody>
          <a:bodyPr/>
          <a:lstStyle/>
          <a:p>
            <a:r>
              <a:rPr lang="it-IT" dirty="0"/>
              <a:t>Utenze: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550CF750-A0A6-3621-4C55-3AC535987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9175401"/>
              </p:ext>
            </p:extLst>
          </p:nvPr>
        </p:nvGraphicFramePr>
        <p:xfrm>
          <a:off x="981633" y="1348034"/>
          <a:ext cx="7906872" cy="4649355"/>
        </p:xfrm>
        <a:graphic>
          <a:graphicData uri="http://schemas.openxmlformats.org/drawingml/2006/table">
            <a:tbl>
              <a:tblPr/>
              <a:tblGrid>
                <a:gridCol w="3312079">
                  <a:extLst>
                    <a:ext uri="{9D8B030D-6E8A-4147-A177-3AD203B41FA5}">
                      <a16:colId xmlns:a16="http://schemas.microsoft.com/office/drawing/2014/main" xmlns="" val="1095490671"/>
                    </a:ext>
                  </a:extLst>
                </a:gridCol>
                <a:gridCol w="1282712">
                  <a:extLst>
                    <a:ext uri="{9D8B030D-6E8A-4147-A177-3AD203B41FA5}">
                      <a16:colId xmlns:a16="http://schemas.microsoft.com/office/drawing/2014/main" xmlns="" val="705978466"/>
                    </a:ext>
                  </a:extLst>
                </a:gridCol>
                <a:gridCol w="1244423">
                  <a:extLst>
                    <a:ext uri="{9D8B030D-6E8A-4147-A177-3AD203B41FA5}">
                      <a16:colId xmlns:a16="http://schemas.microsoft.com/office/drawing/2014/main" xmlns="" val="1504880447"/>
                    </a:ext>
                  </a:extLst>
                </a:gridCol>
                <a:gridCol w="1167843">
                  <a:extLst>
                    <a:ext uri="{9D8B030D-6E8A-4147-A177-3AD203B41FA5}">
                      <a16:colId xmlns:a16="http://schemas.microsoft.com/office/drawing/2014/main" xmlns="" val="62531226"/>
                    </a:ext>
                  </a:extLst>
                </a:gridCol>
                <a:gridCol w="899815">
                  <a:extLst>
                    <a:ext uri="{9D8B030D-6E8A-4147-A177-3AD203B41FA5}">
                      <a16:colId xmlns:a16="http://schemas.microsoft.com/office/drawing/2014/main" xmlns="" val="766509350"/>
                    </a:ext>
                  </a:extLst>
                </a:gridCol>
              </a:tblGrid>
              <a:tr h="85099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" panose="020B0604020202020204" pitchFamily="34" charset="0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CONSUNTIVO</a:t>
                      </a:r>
                      <a:b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</a:br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CONSUNTIVO</a:t>
                      </a:r>
                      <a:b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</a:br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CONSUNTIVO</a:t>
                      </a:r>
                      <a:b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</a:br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VAR % SU</a:t>
                      </a:r>
                      <a:b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</a:br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highlight>
                            <a:srgbClr val="DCE6F1"/>
                          </a:highlight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8268362"/>
                  </a:ext>
                </a:extLst>
              </a:tr>
              <a:tr h="8613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Pubblica illuminazione - Fornitura energia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185.122,60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362.224,86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271.236,16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9515111"/>
                  </a:ext>
                </a:extLst>
              </a:tr>
              <a:tr h="8613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Energia elettrica *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199.061,25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421.483,29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270.277,54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604985"/>
                  </a:ext>
                </a:extLst>
              </a:tr>
              <a:tr h="8613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Appalto calore - Gas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298.438,76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507.970,77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349.750,36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2770203"/>
                  </a:ext>
                </a:extLst>
              </a:tr>
              <a:tr h="8613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Gas metano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12.843,99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-42,72%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0952962"/>
                  </a:ext>
                </a:extLst>
              </a:tr>
              <a:tr h="3528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709.222,61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1.304.522,91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906.501,28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83,94%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7467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7952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B80634-5BE4-BB49-0680-28E66AF8B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592"/>
          </a:xfrm>
        </p:spPr>
        <p:txBody>
          <a:bodyPr/>
          <a:lstStyle/>
          <a:p>
            <a:r>
              <a:rPr lang="it-IT" dirty="0"/>
              <a:t>Spese in conto capitale: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47E1B519-B8BC-0015-E902-73EA84BFC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209" y="1734671"/>
            <a:ext cx="9019135" cy="39668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90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13308D9-FAB8-EEE6-7C9E-C664F946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indebitamento: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5B244F52-6349-9992-D939-6FF9C8719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31" y="1586753"/>
            <a:ext cx="8596668" cy="37786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2798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0153"/>
          </a:xfrm>
        </p:spPr>
        <p:txBody>
          <a:bodyPr/>
          <a:lstStyle/>
          <a:p>
            <a:r>
              <a:rPr lang="it-IT" dirty="0"/>
              <a:t>                 GESTIONE CASSA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A91103FC-820D-AA55-1AC3-D1BE7A1C5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747" y="1532965"/>
            <a:ext cx="8388052" cy="3818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9657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3019"/>
          </a:xfrm>
        </p:spPr>
        <p:txBody>
          <a:bodyPr/>
          <a:lstStyle/>
          <a:p>
            <a:r>
              <a:rPr lang="it-IT" dirty="0"/>
              <a:t>        GESTIONE RESIDUI ATTIVI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32C576BB-4271-ADA4-2099-5560E6BFC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327" y="1519518"/>
            <a:ext cx="8596668" cy="47288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530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165"/>
          </a:xfrm>
        </p:spPr>
        <p:txBody>
          <a:bodyPr/>
          <a:lstStyle/>
          <a:p>
            <a:r>
              <a:rPr lang="it-IT" dirty="0"/>
              <a:t>        GESTIONE RESIDUI PASSIVI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2FE86E6B-6A4E-1635-C352-0E752C073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242" y="1479177"/>
            <a:ext cx="8596668" cy="39937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877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0664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RISULTATO DI AMMINISTRAZIONE</a:t>
            </a:r>
            <a:br>
              <a:rPr lang="it-IT" dirty="0"/>
            </a:br>
            <a:r>
              <a:rPr lang="it-IT" dirty="0"/>
              <a:t>                    € 8.169.000,00</a:t>
            </a:r>
            <a:br>
              <a:rPr lang="it-IT" dirty="0"/>
            </a:br>
            <a:r>
              <a:rPr lang="it-IT" dirty="0"/>
              <a:t>               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AB4B7D11-FC08-1219-0C98-CB0D52C75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97" y="1963271"/>
            <a:ext cx="8890031" cy="42851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89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0153"/>
          </a:xfrm>
        </p:spPr>
        <p:txBody>
          <a:bodyPr>
            <a:normAutofit/>
          </a:bodyPr>
          <a:lstStyle/>
          <a:p>
            <a:r>
              <a:rPr lang="it-IT" dirty="0"/>
              <a:t>Quote accantonate:       € </a:t>
            </a:r>
            <a:r>
              <a:rPr lang="it-IT" dirty="0" smtClean="0"/>
              <a:t>4.686,00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2DB8FA6-E65D-878A-2C0D-F722C557C6E1}"/>
              </a:ext>
            </a:extLst>
          </p:cNvPr>
          <p:cNvSpPr txBox="1"/>
          <p:nvPr/>
        </p:nvSpPr>
        <p:spPr>
          <a:xfrm flipH="1">
            <a:off x="933253" y="1442300"/>
            <a:ext cx="87386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</a:t>
            </a:r>
            <a:r>
              <a:rPr lang="it-IT" b="1" u="sng" dirty="0"/>
              <a:t>Fondo crediti di dubbia esigibilità: </a:t>
            </a:r>
            <a:r>
              <a:rPr lang="it-IT" dirty="0"/>
              <a:t>€ 3.480.00,00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perdite aziende e società partecipate: </a:t>
            </a:r>
            <a:r>
              <a:rPr lang="it-IT" dirty="0"/>
              <a:t>Non abbiamo società con perdite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contenzioso: </a:t>
            </a:r>
            <a:r>
              <a:rPr lang="it-IT" dirty="0"/>
              <a:t>Accantonamento prudenziale di € 250.000,00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indennità di fine mandato: </a:t>
            </a:r>
            <a:r>
              <a:rPr lang="it-IT" dirty="0"/>
              <a:t>€ 8.525,00 del Sindaco per legge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garanzia debiti commerciali: </a:t>
            </a:r>
            <a:r>
              <a:rPr lang="it-IT" dirty="0"/>
              <a:t>Non abbiamo avuto la necessità di       accantonare perché di media abbiamo tempi di pagamento a -8 giorni dalla scadenza e a fine anno non abbiamo debiti scaduti </a:t>
            </a:r>
          </a:p>
        </p:txBody>
      </p:sp>
    </p:spTree>
    <p:extLst>
      <p:ext uri="{BB962C8B-B14F-4D97-AF65-F5344CB8AC3E}">
        <p14:creationId xmlns="" xmlns:p14="http://schemas.microsoft.com/office/powerpoint/2010/main" val="360228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299"/>
          </a:xfrm>
        </p:spPr>
        <p:txBody>
          <a:bodyPr/>
          <a:lstStyle/>
          <a:p>
            <a:r>
              <a:rPr lang="it-IT" dirty="0"/>
              <a:t>Altri fondi e accantonamenti: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DE0ACFB-4801-1120-E5AA-D5FCFC0C611C}"/>
              </a:ext>
            </a:extLst>
          </p:cNvPr>
          <p:cNvSpPr txBox="1"/>
          <p:nvPr/>
        </p:nvSpPr>
        <p:spPr>
          <a:xfrm>
            <a:off x="763571" y="1404594"/>
            <a:ext cx="87386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# € 73.000,00     sgombero e rimozione neve </a:t>
            </a:r>
          </a:p>
          <a:p>
            <a:endParaRPr lang="it-IT" sz="2000" dirty="0"/>
          </a:p>
          <a:p>
            <a:r>
              <a:rPr lang="it-IT" sz="2000" dirty="0"/>
              <a:t># € 35.000,00      per pensioni e integrazioni</a:t>
            </a:r>
          </a:p>
          <a:p>
            <a:endParaRPr lang="it-IT" sz="2000" dirty="0"/>
          </a:p>
          <a:p>
            <a:r>
              <a:rPr lang="it-IT" sz="2000" dirty="0"/>
              <a:t># € 312.000,00    per aumenti contrattuali del personale</a:t>
            </a:r>
          </a:p>
          <a:p>
            <a:endParaRPr lang="it-IT" sz="2000" dirty="0"/>
          </a:p>
          <a:p>
            <a:r>
              <a:rPr lang="it-IT" sz="2000" dirty="0"/>
              <a:t># € 20.000,00      per quota diritti di rogito del segretario</a:t>
            </a:r>
          </a:p>
          <a:p>
            <a:endParaRPr lang="it-IT" sz="2000" dirty="0"/>
          </a:p>
          <a:p>
            <a:r>
              <a:rPr lang="it-IT" sz="2000" dirty="0"/>
              <a:t># € 198.000,00      per fondo rischi minor entrate o maggiori spese</a:t>
            </a:r>
          </a:p>
          <a:p>
            <a:endParaRPr lang="it-IT" sz="2000" dirty="0"/>
          </a:p>
          <a:p>
            <a:r>
              <a:rPr lang="it-IT" sz="2000" dirty="0"/>
              <a:t># €  225.000,00   per fondo rischi di conguaglio utenze (aumento bollette)</a:t>
            </a:r>
          </a:p>
        </p:txBody>
      </p:sp>
    </p:spTree>
    <p:extLst>
      <p:ext uri="{BB962C8B-B14F-4D97-AF65-F5344CB8AC3E}">
        <p14:creationId xmlns="" xmlns:p14="http://schemas.microsoft.com/office/powerpoint/2010/main" val="44498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8224"/>
            <a:ext cx="8596668" cy="1075764"/>
          </a:xfrm>
        </p:spPr>
        <p:txBody>
          <a:bodyPr>
            <a:normAutofit/>
          </a:bodyPr>
          <a:lstStyle/>
          <a:p>
            <a:r>
              <a:rPr lang="it-IT" dirty="0"/>
              <a:t>PARTE VINCOLATA          € 2.250.000,00</a:t>
            </a:r>
            <a:br>
              <a:rPr lang="it-IT" dirty="0"/>
            </a:br>
            <a:r>
              <a:rPr lang="it-IT" sz="2200" dirty="0"/>
              <a:t>1)Vincoli derivati da leggi e principi contabili   € 1.274.000,00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0A0D846E-1D48-C49D-9DE2-925E11B6A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6180993"/>
              </p:ext>
            </p:extLst>
          </p:nvPr>
        </p:nvGraphicFramePr>
        <p:xfrm>
          <a:off x="977900" y="1653988"/>
          <a:ext cx="8839200" cy="4891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19555">
                  <a:extLst>
                    <a:ext uri="{9D8B030D-6E8A-4147-A177-3AD203B41FA5}">
                      <a16:colId xmlns:a16="http://schemas.microsoft.com/office/drawing/2014/main" xmlns="" val="23211418"/>
                    </a:ext>
                  </a:extLst>
                </a:gridCol>
                <a:gridCol w="2219645">
                  <a:extLst>
                    <a:ext uri="{9D8B030D-6E8A-4147-A177-3AD203B41FA5}">
                      <a16:colId xmlns:a16="http://schemas.microsoft.com/office/drawing/2014/main" xmlns="" val="1830860748"/>
                    </a:ext>
                  </a:extLst>
                </a:gridCol>
              </a:tblGrid>
              <a:tr h="564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FONDO FUNZIONI FONDAMENTALI – QUOTA GENERICA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94055" algn="ctr"/>
                        </a:tabLst>
                      </a:pPr>
                      <a:r>
                        <a:rPr lang="it-IT" sz="1600" dirty="0">
                          <a:effectLst/>
                        </a:rPr>
                        <a:t>€   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9909369"/>
                  </a:ext>
                </a:extLst>
              </a:tr>
              <a:tr h="927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FONDO FUNZIONI FONDAMENTALI – QUOTA 2023 CONTRATTI CONTINUATIVI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  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12788120"/>
                  </a:ext>
                </a:extLst>
              </a:tr>
              <a:tr h="451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FONDO FUNZIONI FONDAMENTALI – QUOTA TARI 2020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 0   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82611543"/>
                  </a:ext>
                </a:extLst>
              </a:tr>
              <a:tr h="451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QUOTA 10% DEGLI INCASSI RELATIVI ALLA VENDITA DI IMMOBILI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€ 118.000,00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9743845"/>
                  </a:ext>
                </a:extLst>
              </a:tr>
              <a:tr h="523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QUOTA VINCOLATA DELLA TARI AL SERVIZIO DI GESTIONE RIFIUTI URBANI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€ 532.000,00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7056314"/>
                  </a:ext>
                </a:extLst>
              </a:tr>
              <a:tr h="451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QUOTA DEI PERMESSI DI COSTRUIRE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€ 147.000,00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7487298"/>
                  </a:ext>
                </a:extLst>
              </a:tr>
              <a:tr h="451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QUOTA ONERI DI URBANIZZAZIONE SECONDARIA ENTI RELIGIOSI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  36.000,00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25059102"/>
                  </a:ext>
                </a:extLst>
              </a:tr>
              <a:tr h="616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TRATTAMENTO ECONOMICO ACCESSORIO PERSONALE DIPENDENTE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€ 238.000,00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9172242"/>
                  </a:ext>
                </a:extLst>
              </a:tr>
              <a:tr h="451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ALTRI VINCOLI DA LEGGE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€  321.000,00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4326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324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923BC217-2071-CCE9-5B90-8DCFA32838AE}"/>
              </a:ext>
            </a:extLst>
          </p:cNvPr>
          <p:cNvSpPr txBox="1"/>
          <p:nvPr/>
        </p:nvSpPr>
        <p:spPr>
          <a:xfrm>
            <a:off x="867266" y="875445"/>
            <a:ext cx="83238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2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)Vincoli da trasferimenti  € 842.000,00</a:t>
            </a: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3)Vincoli da finanziamenti € 68.000,00</a:t>
            </a: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4)Vincoli definiti dall’ ente € 65.000,00</a:t>
            </a:r>
            <a:endParaRPr lang="it-IT" sz="3200" dirty="0"/>
          </a:p>
        </p:txBody>
      </p:sp>
    </p:spTree>
    <p:extLst>
      <p:ext uri="{BB962C8B-B14F-4D97-AF65-F5344CB8AC3E}">
        <p14:creationId xmlns="" xmlns:p14="http://schemas.microsoft.com/office/powerpoint/2010/main" val="246461693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RENDICONTO BILANCIO 2022</Template>
  <TotalTime>172</TotalTime>
  <Words>360</Words>
  <Application>Microsoft Office PowerPoint</Application>
  <PresentationFormat>Personalizzato</PresentationFormat>
  <Paragraphs>114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Sfaccettatura</vt:lpstr>
      <vt:lpstr>RENDICONTO BILANCIO 2023</vt:lpstr>
      <vt:lpstr>                 GESTIONE CASSA</vt:lpstr>
      <vt:lpstr>        GESTIONE RESIDUI ATTIVI </vt:lpstr>
      <vt:lpstr>        GESTIONE RESIDUI PASSIVI</vt:lpstr>
      <vt:lpstr>         RISULTATO DI AMMINISTRAZIONE                     € 8.169.000,00                 </vt:lpstr>
      <vt:lpstr>Quote accantonate:       € 4.686,00</vt:lpstr>
      <vt:lpstr>Altri fondi e accantonamenti:</vt:lpstr>
      <vt:lpstr>PARTE VINCOLATA          € 2.250.000,00 1)Vincoli derivati da leggi e principi contabili   € 1.274.000,00</vt:lpstr>
      <vt:lpstr>Diapositiva 9</vt:lpstr>
      <vt:lpstr>Parte destinata a investimenti           € 510.000,00  Avanzo disponibile             € 722.000,00 </vt:lpstr>
      <vt:lpstr>ENTRATE:</vt:lpstr>
      <vt:lpstr>Diapositiva 12</vt:lpstr>
      <vt:lpstr>SPESA CORRENTE</vt:lpstr>
      <vt:lpstr>Utenze:</vt:lpstr>
      <vt:lpstr>Spese in conto capitale:</vt:lpstr>
      <vt:lpstr>Gestione indebitamento: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RENDICONTO BILANCIO 2022</dc:title>
  <dc:creator>Asia Benedetti</dc:creator>
  <cp:lastModifiedBy>mcerri</cp:lastModifiedBy>
  <cp:revision>6</cp:revision>
  <dcterms:created xsi:type="dcterms:W3CDTF">2024-04-19T09:36:44Z</dcterms:created>
  <dcterms:modified xsi:type="dcterms:W3CDTF">2025-07-10T14:03:43Z</dcterms:modified>
</cp:coreProperties>
</file>