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59" r:id="rId6"/>
    <p:sldId id="278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67" r:id="rId15"/>
    <p:sldId id="270" r:id="rId16"/>
    <p:sldId id="276" r:id="rId17"/>
    <p:sldId id="280" r:id="rId18"/>
    <p:sldId id="273" r:id="rId19"/>
    <p:sldId id="274" r:id="rId20"/>
    <p:sldId id="281" r:id="rId21"/>
    <p:sldId id="275" r:id="rId22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zione predefinita" id="{483BE200-998F-4C6D-969F-09FCCA55B3E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70"/>
            <p14:sldId id="276"/>
          </p14:sldIdLst>
        </p14:section>
        <p14:section name="Sezione senza titolo" id="{F0086307-186F-4C54-BC91-38FA9B748516}">
          <p14:sldIdLst>
            <p14:sldId id="273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8100" autoAdjust="0"/>
  </p:normalViewPr>
  <p:slideViewPr>
    <p:cSldViewPr snapToGrid="0">
      <p:cViewPr>
        <p:scale>
          <a:sx n="66" d="100"/>
          <a:sy n="66" d="100"/>
        </p:scale>
        <p:origin x="-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1858C83-F6CE-4E25-9251-8AAE8E0635FC}" type="datetimeFigureOut">
              <a:rPr lang="it-IT" smtClean="0"/>
              <a:pPr/>
              <a:t>10/07/2025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2ED951D-9096-4393-83C8-252D76C8F3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448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52920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3525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24909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7645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350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97055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8616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43600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7672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00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23840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1463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258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9150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525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D951D-9096-4393-83C8-252D76C8F35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3932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428840" y="4089400"/>
            <a:ext cx="1969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52000"/>
            <a:r>
              <a:rPr lang="it-IT" sz="2400" kern="100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Comune di</a:t>
            </a:r>
          </a:p>
          <a:p>
            <a:pPr algn="just" defTabSz="252000"/>
            <a:r>
              <a:rPr lang="it-IT" sz="5400" kern="1000" spc="-150" baseline="-4000" dirty="0" smtClean="0">
                <a:latin typeface="Arial" pitchFamily="34" charset="0"/>
                <a:cs typeface="Arial" pitchFamily="34" charset="0"/>
              </a:rPr>
              <a:t>Pavullo</a:t>
            </a:r>
          </a:p>
          <a:p>
            <a:pPr algn="just" defTabSz="252000"/>
            <a:r>
              <a:rPr lang="it-IT" sz="3600" kern="1000" spc="-150" baseline="-4000" dirty="0" smtClean="0">
                <a:latin typeface="Arial" pitchFamily="34" charset="0"/>
                <a:cs typeface="Arial" pitchFamily="34" charset="0"/>
              </a:rPr>
              <a:t>nel Frignano</a:t>
            </a:r>
            <a:endParaRPr lang="it-IT" sz="3600" kern="1000" spc="-150" baseline="-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BC1013-D949-F455-61A4-C7D77870E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720406"/>
          </a:xfrm>
        </p:spPr>
        <p:txBody>
          <a:bodyPr/>
          <a:lstStyle/>
          <a:p>
            <a:r>
              <a:rPr lang="it-IT" sz="4400" dirty="0"/>
              <a:t>RENDICONTO BILANCIO </a:t>
            </a:r>
            <a:r>
              <a:rPr lang="it-IT" sz="4400" dirty="0" smtClean="0"/>
              <a:t>2024</a:t>
            </a:r>
            <a:endParaRPr lang="it-IT" sz="4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62662" y="4019550"/>
            <a:ext cx="1100138" cy="1641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05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299"/>
          </a:xfrm>
        </p:spPr>
        <p:txBody>
          <a:bodyPr/>
          <a:lstStyle/>
          <a:p>
            <a:r>
              <a:rPr lang="it-IT" dirty="0"/>
              <a:t>Altri fondi e accantonamenti: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DE0ACFB-4801-1120-E5AA-D5FCFC0C611C}"/>
              </a:ext>
            </a:extLst>
          </p:cNvPr>
          <p:cNvSpPr txBox="1"/>
          <p:nvPr/>
        </p:nvSpPr>
        <p:spPr>
          <a:xfrm>
            <a:off x="763571" y="1404594"/>
            <a:ext cx="87386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# </a:t>
            </a:r>
            <a:r>
              <a:rPr lang="it-IT" sz="2000" dirty="0" smtClean="0"/>
              <a:t>€ 81.829,19	sgombero </a:t>
            </a:r>
            <a:r>
              <a:rPr lang="it-IT" sz="2000" dirty="0"/>
              <a:t>e rimozione neve </a:t>
            </a:r>
          </a:p>
          <a:p>
            <a:endParaRPr lang="it-IT" sz="2000" dirty="0"/>
          </a:p>
          <a:p>
            <a:r>
              <a:rPr lang="it-IT" sz="2000" dirty="0"/>
              <a:t># </a:t>
            </a:r>
            <a:r>
              <a:rPr lang="it-IT" sz="2000" dirty="0" smtClean="0"/>
              <a:t>€ 38.700,81	per </a:t>
            </a:r>
            <a:r>
              <a:rPr lang="it-IT" sz="2000" dirty="0"/>
              <a:t>pensioni e integrazioni</a:t>
            </a:r>
          </a:p>
          <a:p>
            <a:endParaRPr lang="it-IT" sz="2000" dirty="0"/>
          </a:p>
          <a:p>
            <a:r>
              <a:rPr lang="it-IT" sz="2000" dirty="0"/>
              <a:t># </a:t>
            </a:r>
            <a:r>
              <a:rPr lang="it-IT" sz="2000" dirty="0" smtClean="0"/>
              <a:t>€ 312.000,00	per </a:t>
            </a:r>
            <a:r>
              <a:rPr lang="it-IT" sz="2000" dirty="0"/>
              <a:t>aumenti contrattuali del personale</a:t>
            </a:r>
          </a:p>
          <a:p>
            <a:endParaRPr lang="it-IT" sz="2000" dirty="0"/>
          </a:p>
          <a:p>
            <a:r>
              <a:rPr lang="it-IT" sz="2000" dirty="0"/>
              <a:t># </a:t>
            </a:r>
            <a:r>
              <a:rPr lang="it-IT" sz="2000" dirty="0" smtClean="0"/>
              <a:t>€  20.760,46	per </a:t>
            </a:r>
            <a:r>
              <a:rPr lang="it-IT" sz="2000" dirty="0"/>
              <a:t>quota diritti di rogito del segretario</a:t>
            </a:r>
          </a:p>
          <a:p>
            <a:endParaRPr lang="it-IT" sz="2000" dirty="0"/>
          </a:p>
          <a:p>
            <a:r>
              <a:rPr lang="it-IT" sz="2000" dirty="0"/>
              <a:t># </a:t>
            </a:r>
            <a:r>
              <a:rPr lang="it-IT" sz="2000" dirty="0" smtClean="0"/>
              <a:t>€ 127.872,91	per </a:t>
            </a:r>
            <a:r>
              <a:rPr lang="it-IT" sz="2000" dirty="0"/>
              <a:t>fondo rischi minor entrate o maggiori spese</a:t>
            </a:r>
          </a:p>
          <a:p>
            <a:endParaRPr lang="it-IT" sz="2000" dirty="0"/>
          </a:p>
          <a:p>
            <a:r>
              <a:rPr lang="it-IT" sz="2000" dirty="0"/>
              <a:t># </a:t>
            </a:r>
            <a:r>
              <a:rPr lang="it-IT" sz="2000" dirty="0" smtClean="0"/>
              <a:t>€ 150.000,00	per </a:t>
            </a:r>
            <a:r>
              <a:rPr lang="it-IT" sz="2000" dirty="0"/>
              <a:t>fondo rischi di conguaglio utenze (aumento bollette)</a:t>
            </a:r>
          </a:p>
        </p:txBody>
      </p:sp>
    </p:spTree>
    <p:extLst>
      <p:ext uri="{BB962C8B-B14F-4D97-AF65-F5344CB8AC3E}">
        <p14:creationId xmlns="" xmlns:p14="http://schemas.microsoft.com/office/powerpoint/2010/main" val="4449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8224"/>
            <a:ext cx="8596668" cy="1075764"/>
          </a:xfrm>
        </p:spPr>
        <p:txBody>
          <a:bodyPr>
            <a:normAutofit/>
          </a:bodyPr>
          <a:lstStyle/>
          <a:p>
            <a:r>
              <a:rPr lang="it-IT" dirty="0"/>
              <a:t>PARTE VINCOLATA          € </a:t>
            </a:r>
            <a:r>
              <a:rPr lang="it-IT" dirty="0" smtClean="0"/>
              <a:t>2.685.760,20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/>
              <a:t>1)Vincoli derivati da leggi e principi contabili   € </a:t>
            </a:r>
            <a:r>
              <a:rPr lang="it-IT" sz="2200" dirty="0" smtClean="0"/>
              <a:t>1.249.156,53</a:t>
            </a:r>
            <a:endParaRPr lang="it-IT" sz="2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0A0D846E-1D48-C49D-9DE2-925E11B6A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6180993"/>
              </p:ext>
            </p:extLst>
          </p:nvPr>
        </p:nvGraphicFramePr>
        <p:xfrm>
          <a:off x="977900" y="1653988"/>
          <a:ext cx="8839200" cy="4891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9555">
                  <a:extLst>
                    <a:ext uri="{9D8B030D-6E8A-4147-A177-3AD203B41FA5}">
                      <a16:colId xmlns:a16="http://schemas.microsoft.com/office/drawing/2014/main" xmlns="" val="23211418"/>
                    </a:ext>
                  </a:extLst>
                </a:gridCol>
                <a:gridCol w="2219645">
                  <a:extLst>
                    <a:ext uri="{9D8B030D-6E8A-4147-A177-3AD203B41FA5}">
                      <a16:colId xmlns:a16="http://schemas.microsoft.com/office/drawing/2014/main" xmlns="" val="1830860748"/>
                    </a:ext>
                  </a:extLst>
                </a:gridCol>
              </a:tblGrid>
              <a:tr h="564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FONDO FUNZIONI FONDAMENTALI – QUOTA GENERICA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94055" algn="ctr"/>
                        </a:tabLst>
                      </a:pPr>
                      <a:r>
                        <a:rPr lang="it-IT" sz="1600" dirty="0">
                          <a:effectLst/>
                        </a:rPr>
                        <a:t>€   </a:t>
                      </a:r>
                      <a:r>
                        <a:rPr lang="it-IT" sz="1600" dirty="0" smtClean="0">
                          <a:effectLst/>
                        </a:rPr>
                        <a:t>0,00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9909369"/>
                  </a:ext>
                </a:extLst>
              </a:tr>
              <a:tr h="927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FONDO FUNZIONI FONDAMENTALI – QUOTA 2023 CONTRATTI CONTINUATIVI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€  </a:t>
                      </a:r>
                      <a:r>
                        <a:rPr lang="it-IT" sz="1600" dirty="0" smtClean="0">
                          <a:effectLst/>
                        </a:rPr>
                        <a:t>  0,00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2788120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FONDO FUNZIONI FONDAMENTALI – QUOTA TARI 2020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€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   0,00  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2611543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QUOTA 10% DEGLI INCASSI RELATIVI ALLA VENDITA DI IMMOBILI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€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147.000,00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9743845"/>
                  </a:ext>
                </a:extLst>
              </a:tr>
              <a:tr h="52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QUOTA VINCOLATA DELLA TARI AL SERVIZIO DI GESTIONE RIFIUTI URBANI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€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688.000,00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7056314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QUOTA DEI PERMESSI DI COSTRUIRE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€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111.000,00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7487298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QUOTA ONERI </a:t>
                      </a:r>
                      <a:r>
                        <a:rPr lang="it-IT" sz="1600" dirty="0" err="1">
                          <a:effectLst/>
                        </a:rPr>
                        <a:t>DI</a:t>
                      </a:r>
                      <a:r>
                        <a:rPr lang="it-IT" sz="1600" dirty="0">
                          <a:effectLst/>
                        </a:rPr>
                        <a:t> URBANIZZAZIONE SECONDARIA ENTI RELIGIOSI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€  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39.000,00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5059102"/>
                  </a:ext>
                </a:extLst>
              </a:tr>
              <a:tr h="616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TRATTAMENTO ECONOMICO ACCESSORIO PERSONALE DIPENDENTE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€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    0,00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9172242"/>
                  </a:ext>
                </a:extLst>
              </a:tr>
              <a:tr h="45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ALTRI VINCOLI DA LEGGE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€ 264.000,00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432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32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23BC217-2071-CCE9-5B90-8DCFA32838AE}"/>
              </a:ext>
            </a:extLst>
          </p:cNvPr>
          <p:cNvSpPr txBox="1"/>
          <p:nvPr/>
        </p:nvSpPr>
        <p:spPr>
          <a:xfrm>
            <a:off x="867266" y="875445"/>
            <a:ext cx="8323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2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)Vincoli da trasferimenti  € </a:t>
            </a:r>
            <a:r>
              <a:rPr lang="it-IT" sz="3200" dirty="0" smtClean="0">
                <a:solidFill>
                  <a:srgbClr val="90C226"/>
                </a:solidFill>
                <a:ea typeface="+mj-ea"/>
                <a:cs typeface="+mj-cs"/>
              </a:rPr>
              <a:t>1.335.967,30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endParaRPr lang="it-IT" sz="32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it-IT" sz="32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r>
              <a:rPr lang="it-IT" sz="3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3)Vincoli da finanziamenti € </a:t>
            </a:r>
            <a:r>
              <a:rPr lang="it-IT" sz="3200" dirty="0" smtClean="0">
                <a:solidFill>
                  <a:srgbClr val="90C226"/>
                </a:solidFill>
                <a:ea typeface="+mj-ea"/>
                <a:cs typeface="+mj-cs"/>
              </a:rPr>
              <a:t>12.636,37</a:t>
            </a:r>
            <a:endParaRPr lang="it-IT" sz="32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it-IT" sz="32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it-IT" sz="32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r>
              <a:rPr lang="it-IT" sz="3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4)Vincoli definiti dall’ ente € </a:t>
            </a:r>
            <a:r>
              <a:rPr lang="it-IT" sz="3200" dirty="0" smtClean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88.000,00</a:t>
            </a:r>
            <a:endParaRPr lang="it-IT" sz="3200" dirty="0"/>
          </a:p>
        </p:txBody>
      </p:sp>
    </p:spTree>
    <p:extLst>
      <p:ext uri="{BB962C8B-B14F-4D97-AF65-F5344CB8AC3E}">
        <p14:creationId xmlns="" xmlns:p14="http://schemas.microsoft.com/office/powerpoint/2010/main" val="24646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48759"/>
          </a:xfrm>
        </p:spPr>
        <p:txBody>
          <a:bodyPr>
            <a:normAutofit/>
          </a:bodyPr>
          <a:lstStyle/>
          <a:p>
            <a:r>
              <a:rPr lang="it-IT" sz="2800" dirty="0"/>
              <a:t>Parte destinata a investimenti           € </a:t>
            </a:r>
            <a:r>
              <a:rPr lang="it-IT" sz="2800" dirty="0" smtClean="0"/>
              <a:t>309.558,98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2800" dirty="0"/>
              <a:t>Avanzo disponibile             € </a:t>
            </a:r>
            <a:r>
              <a:rPr lang="it-IT" sz="2800" dirty="0" smtClean="0"/>
              <a:t>660.506,44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8EF9B29-BD90-1749-9380-26BAAE62F08B}"/>
              </a:ext>
            </a:extLst>
          </p:cNvPr>
          <p:cNvSpPr txBox="1"/>
          <p:nvPr/>
        </p:nvSpPr>
        <p:spPr>
          <a:xfrm>
            <a:off x="791853" y="2658359"/>
            <a:ext cx="8880048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L’ART. 187 AGGIORNATO CI INDICA CHE PUO’ ESSERE USATO PER: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COPERTURA DEI DEBITI FUORI BILANCIO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 PROVVEDIMENTI DEGLI EQUILIBRI DI BILANCIO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FINANZIAMENTO DI SPESE D’ INVESTIMENTO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FINANZIAMENTO DI SPESE CORRENTI NON PERMANENTI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L’ESTINZIONE ANTICIPATA DEI PRESTITI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xmlns="" id="{A8F5FFCB-34B8-A1FD-0EC0-EF8FF14CB217}"/>
              </a:ext>
            </a:extLst>
          </p:cNvPr>
          <p:cNvSpPr/>
          <p:nvPr/>
        </p:nvSpPr>
        <p:spPr>
          <a:xfrm>
            <a:off x="4176073" y="2083324"/>
            <a:ext cx="471340" cy="575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499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ncassi c_comp.jpg"/>
          <p:cNvPicPr>
            <a:picLocks/>
          </p:cNvPicPr>
          <p:nvPr/>
        </p:nvPicPr>
        <p:blipFill>
          <a:blip r:embed="rId3"/>
          <a:srcRect l="11101" t="8305" r="11494" b="68611"/>
          <a:stretch>
            <a:fillRect/>
          </a:stretch>
        </p:blipFill>
        <p:spPr>
          <a:xfrm>
            <a:off x="1085850" y="1514475"/>
            <a:ext cx="8039100" cy="41719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9324"/>
          </a:xfrm>
        </p:spPr>
        <p:txBody>
          <a:bodyPr>
            <a:normAutofit fontScale="90000"/>
          </a:bodyPr>
          <a:lstStyle/>
          <a:p>
            <a:r>
              <a:rPr lang="it-IT" dirty="0"/>
              <a:t>ENTRATE:</a:t>
            </a:r>
          </a:p>
        </p:txBody>
      </p:sp>
    </p:spTree>
    <p:extLst>
      <p:ext uri="{BB962C8B-B14F-4D97-AF65-F5344CB8AC3E}">
        <p14:creationId xmlns="" xmlns:p14="http://schemas.microsoft.com/office/powerpoint/2010/main" val="13684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ervizi.jpg"/>
          <p:cNvPicPr>
            <a:picLocks/>
          </p:cNvPicPr>
          <p:nvPr/>
        </p:nvPicPr>
        <p:blipFill>
          <a:blip r:embed="rId3"/>
          <a:srcRect l="15030" t="7778" r="15816" b="58055"/>
          <a:stretch>
            <a:fillRect/>
          </a:stretch>
        </p:blipFill>
        <p:spPr>
          <a:xfrm>
            <a:off x="571500" y="228600"/>
            <a:ext cx="8362950" cy="624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55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pesa corrente.jpg"/>
          <p:cNvPicPr>
            <a:picLocks/>
          </p:cNvPicPr>
          <p:nvPr/>
        </p:nvPicPr>
        <p:blipFill>
          <a:blip r:embed="rId3"/>
          <a:srcRect l="15816" t="8056" r="15816" b="67500"/>
          <a:stretch>
            <a:fillRect/>
          </a:stretch>
        </p:blipFill>
        <p:spPr>
          <a:xfrm>
            <a:off x="571500" y="1466850"/>
            <a:ext cx="8058150" cy="4743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AF41A6-F9A2-BD21-D9F4-40A30862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790"/>
          </a:xfrm>
        </p:spPr>
        <p:txBody>
          <a:bodyPr/>
          <a:lstStyle/>
          <a:p>
            <a:r>
              <a:rPr lang="it-IT" dirty="0"/>
              <a:t>SPESA CORRENTE</a:t>
            </a:r>
          </a:p>
        </p:txBody>
      </p:sp>
    </p:spTree>
    <p:extLst>
      <p:ext uri="{BB962C8B-B14F-4D97-AF65-F5344CB8AC3E}">
        <p14:creationId xmlns="" xmlns:p14="http://schemas.microsoft.com/office/powerpoint/2010/main" val="4022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Composizione della spesa corrente</a:t>
            </a:r>
            <a:endParaRPr lang="it-IT" dirty="0"/>
          </a:p>
        </p:txBody>
      </p:sp>
      <p:pic>
        <p:nvPicPr>
          <p:cNvPr id="5" name="Immagine 4" descr="Composizione spesa corren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27" y="1704782"/>
            <a:ext cx="7042647" cy="421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tenze.jpg"/>
          <p:cNvPicPr>
            <a:picLocks/>
          </p:cNvPicPr>
          <p:nvPr/>
        </p:nvPicPr>
        <p:blipFill>
          <a:blip r:embed="rId3"/>
          <a:srcRect l="8350" t="37222" r="65717" b="5556"/>
          <a:stretch>
            <a:fillRect/>
          </a:stretch>
        </p:blipFill>
        <p:spPr>
          <a:xfrm rot="5400000">
            <a:off x="2857500" y="-571498"/>
            <a:ext cx="4705347" cy="85153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433"/>
          </a:xfrm>
        </p:spPr>
        <p:txBody>
          <a:bodyPr/>
          <a:lstStyle/>
          <a:p>
            <a:r>
              <a:rPr lang="it-IT" dirty="0"/>
              <a:t>Utenze:</a:t>
            </a:r>
          </a:p>
        </p:txBody>
      </p:sp>
    </p:spTree>
    <p:extLst>
      <p:ext uri="{BB962C8B-B14F-4D97-AF65-F5344CB8AC3E}">
        <p14:creationId xmlns="" xmlns:p14="http://schemas.microsoft.com/office/powerpoint/2010/main" val="11579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pesa c_cap.jpg"/>
          <p:cNvPicPr>
            <a:picLocks/>
          </p:cNvPicPr>
          <p:nvPr/>
        </p:nvPicPr>
        <p:blipFill>
          <a:blip r:embed="rId3"/>
          <a:srcRect l="13065" t="7778" r="13458" b="75000"/>
          <a:stretch>
            <a:fillRect/>
          </a:stretch>
        </p:blipFill>
        <p:spPr>
          <a:xfrm>
            <a:off x="914400" y="1790700"/>
            <a:ext cx="9048750" cy="39243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B80634-5BE4-BB49-0680-28E66AF8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592"/>
          </a:xfrm>
        </p:spPr>
        <p:txBody>
          <a:bodyPr/>
          <a:lstStyle/>
          <a:p>
            <a:r>
              <a:rPr lang="it-IT" dirty="0"/>
              <a:t>Spese in conto capitale:</a:t>
            </a:r>
          </a:p>
        </p:txBody>
      </p:sp>
    </p:spTree>
    <p:extLst>
      <p:ext uri="{BB962C8B-B14F-4D97-AF65-F5344CB8AC3E}">
        <p14:creationId xmlns="" xmlns:p14="http://schemas.microsoft.com/office/powerpoint/2010/main" val="2490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assa.jpg"/>
          <p:cNvPicPr>
            <a:picLocks/>
          </p:cNvPicPr>
          <p:nvPr/>
        </p:nvPicPr>
        <p:blipFill>
          <a:blip r:embed="rId3"/>
          <a:srcRect l="11797" t="8056" r="13458" b="72500"/>
          <a:stretch>
            <a:fillRect/>
          </a:stretch>
        </p:blipFill>
        <p:spPr>
          <a:xfrm>
            <a:off x="971550" y="1543050"/>
            <a:ext cx="8572500" cy="3810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153"/>
          </a:xfrm>
        </p:spPr>
        <p:txBody>
          <a:bodyPr/>
          <a:lstStyle/>
          <a:p>
            <a:r>
              <a:rPr lang="it-IT" dirty="0"/>
              <a:t>                 GESTIONE CASSA</a:t>
            </a:r>
          </a:p>
        </p:txBody>
      </p:sp>
    </p:spTree>
    <p:extLst>
      <p:ext uri="{BB962C8B-B14F-4D97-AF65-F5344CB8AC3E}">
        <p14:creationId xmlns="" xmlns:p14="http://schemas.microsoft.com/office/powerpoint/2010/main" val="15965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Composizione della spesa in conto capitale</a:t>
            </a:r>
            <a:endParaRPr lang="it-IT" dirty="0"/>
          </a:p>
        </p:txBody>
      </p:sp>
      <p:pic>
        <p:nvPicPr>
          <p:cNvPr id="3" name="Immagine 2" descr="Composizione spesa c_cap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85588" y="1828800"/>
            <a:ext cx="7039311" cy="4246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de debito.jpg"/>
          <p:cNvPicPr>
            <a:picLocks/>
          </p:cNvPicPr>
          <p:nvPr/>
        </p:nvPicPr>
        <p:blipFill>
          <a:blip r:embed="rId3"/>
          <a:srcRect l="6601" t="4836" r="6957" b="77497"/>
          <a:stretch>
            <a:fillRect/>
          </a:stretch>
        </p:blipFill>
        <p:spPr>
          <a:xfrm>
            <a:off x="581024" y="1478279"/>
            <a:ext cx="9145141" cy="357269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3308D9-FAB8-EEE6-7C9E-C664F946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indebitamento:</a:t>
            </a:r>
          </a:p>
        </p:txBody>
      </p:sp>
    </p:spTree>
    <p:extLst>
      <p:ext uri="{BB962C8B-B14F-4D97-AF65-F5344CB8AC3E}">
        <p14:creationId xmlns="" xmlns:p14="http://schemas.microsoft.com/office/powerpoint/2010/main" val="1527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Anzianità residui attivi.jpg"/>
          <p:cNvPicPr>
            <a:picLocks/>
          </p:cNvPicPr>
          <p:nvPr/>
        </p:nvPicPr>
        <p:blipFill>
          <a:blip r:embed="rId3"/>
          <a:srcRect l="9304" t="8243" r="9472" b="72778"/>
          <a:stretch>
            <a:fillRect/>
          </a:stretch>
        </p:blipFill>
        <p:spPr>
          <a:xfrm>
            <a:off x="590550" y="1666875"/>
            <a:ext cx="9544050" cy="40576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3019"/>
          </a:xfrm>
        </p:spPr>
        <p:txBody>
          <a:bodyPr/>
          <a:lstStyle/>
          <a:p>
            <a:r>
              <a:rPr lang="it-IT" dirty="0"/>
              <a:t>        GESTIONE RESIDUI ATTIVI </a:t>
            </a:r>
          </a:p>
        </p:txBody>
      </p:sp>
    </p:spTree>
    <p:extLst>
      <p:ext uri="{BB962C8B-B14F-4D97-AF65-F5344CB8AC3E}">
        <p14:creationId xmlns="" xmlns:p14="http://schemas.microsoft.com/office/powerpoint/2010/main" val="1365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09566" cy="1320800"/>
          </a:xfrm>
        </p:spPr>
        <p:txBody>
          <a:bodyPr/>
          <a:lstStyle/>
          <a:p>
            <a:r>
              <a:rPr lang="it-IT" dirty="0" smtClean="0"/>
              <a:t>Andamento residui attivi nel biennio 2023-2024</a:t>
            </a:r>
            <a:endParaRPr lang="it-IT" dirty="0"/>
          </a:p>
        </p:txBody>
      </p:sp>
      <p:pic>
        <p:nvPicPr>
          <p:cNvPr id="3" name="Immagine 2" descr="Grafico residui attiv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54" y="1876231"/>
            <a:ext cx="7248846" cy="436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Anzianità residui passivi.jpg"/>
          <p:cNvPicPr>
            <a:picLocks/>
          </p:cNvPicPr>
          <p:nvPr/>
        </p:nvPicPr>
        <p:blipFill>
          <a:blip r:embed="rId3"/>
          <a:srcRect l="9086" t="8208" r="9429" b="75794"/>
          <a:stretch>
            <a:fillRect/>
          </a:stretch>
        </p:blipFill>
        <p:spPr>
          <a:xfrm>
            <a:off x="476250" y="1638300"/>
            <a:ext cx="9429750" cy="38671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165"/>
          </a:xfrm>
        </p:spPr>
        <p:txBody>
          <a:bodyPr/>
          <a:lstStyle/>
          <a:p>
            <a:r>
              <a:rPr lang="it-IT" dirty="0"/>
              <a:t>        GESTIONE RESIDUI PASSIVI</a:t>
            </a:r>
          </a:p>
        </p:txBody>
      </p:sp>
    </p:spTree>
    <p:extLst>
      <p:ext uri="{BB962C8B-B14F-4D97-AF65-F5344CB8AC3E}">
        <p14:creationId xmlns="" xmlns:p14="http://schemas.microsoft.com/office/powerpoint/2010/main" val="3387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rafico residui passiv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82" y="1895226"/>
            <a:ext cx="7213645" cy="429602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Andamento residui passivi nel biennio 2023-2024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Andamento risultato di amministrazione.PNG"/>
          <p:cNvPicPr>
            <a:picLocks/>
          </p:cNvPicPr>
          <p:nvPr/>
        </p:nvPicPr>
        <p:blipFill>
          <a:blip r:embed="rId3"/>
          <a:srcRect l="11693" t="8315" r="11986" b="69444"/>
          <a:stretch>
            <a:fillRect/>
          </a:stretch>
        </p:blipFill>
        <p:spPr>
          <a:xfrm>
            <a:off x="781050" y="2076450"/>
            <a:ext cx="8858250" cy="39433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0664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  RISULTATO DI AMMINISTRAZIONE</a:t>
            </a:r>
            <a:br>
              <a:rPr lang="it-IT" dirty="0"/>
            </a:br>
            <a:r>
              <a:rPr lang="it-IT" dirty="0"/>
              <a:t>                    € </a:t>
            </a:r>
            <a:r>
              <a:rPr lang="it-IT" dirty="0" smtClean="0"/>
              <a:t>7.285.989,85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1089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Andamento del risultato di amministrazione</a:t>
            </a:r>
            <a:endParaRPr lang="it-IT" dirty="0"/>
          </a:p>
        </p:txBody>
      </p:sp>
      <p:pic>
        <p:nvPicPr>
          <p:cNvPr id="3" name="Immagine 2" descr="Andamento risultato di amministrazi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38" y="1879528"/>
            <a:ext cx="6984000" cy="421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E900E8-4698-6B1F-EB08-FC63C86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153"/>
          </a:xfrm>
        </p:spPr>
        <p:txBody>
          <a:bodyPr>
            <a:normAutofit/>
          </a:bodyPr>
          <a:lstStyle/>
          <a:p>
            <a:r>
              <a:rPr lang="it-IT" dirty="0"/>
              <a:t>Quote accantonate:       € </a:t>
            </a:r>
            <a:r>
              <a:rPr lang="it-IT" dirty="0" smtClean="0"/>
              <a:t>3.630.164,23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2DB8FA6-E65D-878A-2C0D-F722C557C6E1}"/>
              </a:ext>
            </a:extLst>
          </p:cNvPr>
          <p:cNvSpPr txBox="1"/>
          <p:nvPr/>
        </p:nvSpPr>
        <p:spPr>
          <a:xfrm flipH="1">
            <a:off x="933253" y="1442300"/>
            <a:ext cx="8738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</a:t>
            </a:r>
            <a:r>
              <a:rPr lang="it-IT" b="1" u="sng" dirty="0"/>
              <a:t>Fondo crediti di dubbia esigibilità: </a:t>
            </a:r>
            <a:r>
              <a:rPr lang="it-IT" dirty="0"/>
              <a:t>€ </a:t>
            </a:r>
            <a:r>
              <a:rPr lang="it-IT" dirty="0" smtClean="0"/>
              <a:t>2.533.789,92</a:t>
            </a:r>
            <a:endParaRPr lang="it-IT" dirty="0"/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b="1" u="sng" dirty="0"/>
              <a:t>Fondo perdite aziende e società partecipate: </a:t>
            </a:r>
            <a:r>
              <a:rPr lang="it-IT" dirty="0" smtClean="0"/>
              <a:t>€ 5.564,23</a:t>
            </a:r>
            <a:endParaRPr lang="it-IT" dirty="0"/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b="1" u="sng" dirty="0"/>
              <a:t>Fondo contenzioso: </a:t>
            </a:r>
            <a:r>
              <a:rPr lang="it-IT" dirty="0"/>
              <a:t>Accantonamento prudenziale di € </a:t>
            </a:r>
            <a:r>
              <a:rPr lang="it-IT" dirty="0" smtClean="0"/>
              <a:t>280.000,00</a:t>
            </a:r>
            <a:endParaRPr lang="it-IT" dirty="0"/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b="1" u="sng" dirty="0"/>
              <a:t>Fondo indennità di fine mandato: </a:t>
            </a:r>
            <a:r>
              <a:rPr lang="it-IT" dirty="0" smtClean="0"/>
              <a:t>€ 13.017,30 del </a:t>
            </a:r>
            <a:r>
              <a:rPr lang="it-IT" dirty="0"/>
              <a:t>Sindaco per legge</a:t>
            </a:r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b="1" u="sng" dirty="0"/>
              <a:t>Fondo garanzia debiti commerciali: </a:t>
            </a:r>
            <a:r>
              <a:rPr lang="it-IT" dirty="0"/>
              <a:t>Non abbiamo avuto la necessità di       accantonare perché di media abbiamo tempi di pagamento a </a:t>
            </a:r>
            <a:r>
              <a:rPr lang="it-IT" dirty="0" smtClean="0"/>
              <a:t>-1.65 </a:t>
            </a:r>
            <a:r>
              <a:rPr lang="it-IT" dirty="0"/>
              <a:t>giorni dalla scadenza e a fine anno non abbiamo debiti scaduti </a:t>
            </a:r>
          </a:p>
        </p:txBody>
      </p:sp>
    </p:spTree>
    <p:extLst>
      <p:ext uri="{BB962C8B-B14F-4D97-AF65-F5344CB8AC3E}">
        <p14:creationId xmlns="" xmlns:p14="http://schemas.microsoft.com/office/powerpoint/2010/main" val="36022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RENDICONTO BILANCIO 2022</Template>
  <TotalTime>738</TotalTime>
  <Words>293</Words>
  <Application>Microsoft Office PowerPoint</Application>
  <PresentationFormat>Personalizzato</PresentationFormat>
  <Paragraphs>96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Sfaccettatura</vt:lpstr>
      <vt:lpstr>RENDICONTO BILANCIO 2024</vt:lpstr>
      <vt:lpstr>                 GESTIONE CASSA</vt:lpstr>
      <vt:lpstr>        GESTIONE RESIDUI ATTIVI </vt:lpstr>
      <vt:lpstr>Andamento residui attivi nel biennio 2023-2024</vt:lpstr>
      <vt:lpstr>        GESTIONE RESIDUI PASSIVI</vt:lpstr>
      <vt:lpstr>Andamento residui passivi nel biennio 2023-2024</vt:lpstr>
      <vt:lpstr>         RISULTATO DI AMMINISTRAZIONE                     € 7.285.989,85                 </vt:lpstr>
      <vt:lpstr>Andamento del risultato di amministrazione</vt:lpstr>
      <vt:lpstr>Quote accantonate:       € 3.630.164,23</vt:lpstr>
      <vt:lpstr>Altri fondi e accantonamenti:</vt:lpstr>
      <vt:lpstr>PARTE VINCOLATA          € 2.685.760,20 1)Vincoli derivati da leggi e principi contabili   € 1.249.156,53</vt:lpstr>
      <vt:lpstr>Diapositiva 12</vt:lpstr>
      <vt:lpstr>Parte destinata a investimenti           € 309.558,98  Avanzo disponibile             € 660.506,44 </vt:lpstr>
      <vt:lpstr>ENTRATE:</vt:lpstr>
      <vt:lpstr>Diapositiva 15</vt:lpstr>
      <vt:lpstr>SPESA CORRENTE</vt:lpstr>
      <vt:lpstr>Composizione della spesa corrente</vt:lpstr>
      <vt:lpstr>Utenze:</vt:lpstr>
      <vt:lpstr>Spese in conto capitale:</vt:lpstr>
      <vt:lpstr>Composizione della spesa in conto capitale</vt:lpstr>
      <vt:lpstr>Gestione indebitamento: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RENDICONTO BILANCIO 2022</dc:title>
  <dc:creator>Asia Benedetti</dc:creator>
  <cp:lastModifiedBy>mcerri</cp:lastModifiedBy>
  <cp:revision>53</cp:revision>
  <dcterms:created xsi:type="dcterms:W3CDTF">2024-04-19T09:36:44Z</dcterms:created>
  <dcterms:modified xsi:type="dcterms:W3CDTF">2025-07-10T13:25:55Z</dcterms:modified>
</cp:coreProperties>
</file>