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Default Extension="xlsx" ContentType="application/vnd.openxmlformats-officedocument.spreadsheetml.sheet"/>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notesSlides/notesSlide10.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82759" autoAdjust="0"/>
  </p:normalViewPr>
  <p:slideViewPr>
    <p:cSldViewPr>
      <p:cViewPr varScale="1">
        <p:scale>
          <a:sx n="96" d="100"/>
          <a:sy n="96" d="100"/>
        </p:scale>
        <p:origin x="-206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cerri\OneDrive\RENDICONTO%202025\Presentazione\Presentazione%20Rendiconto%202025.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cerri\OneDrive\RENDICONTO%202025\Presentazione\Presentazione%20Rendiconto%202025.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mcerri\OneDrive\RENDICONTO%202025\Presentazione\Presentazione%20Rendiconto%202025.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mcerri\OneDrive\RENDICONTO%202025\Presentazione\Presentazione%20Rendiconto%202025.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mcerri\OneDrive\RENDICONTO%202025\Presentazione\Presentazione%20Rendiconto%20202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it-IT"/>
  <c:style val="18"/>
  <c:chart>
    <c:title>
      <c:tx>
        <c:rich>
          <a:bodyPr/>
          <a:lstStyle/>
          <a:p>
            <a:pPr>
              <a:defRPr/>
            </a:pPr>
            <a:r>
              <a:rPr lang="it-IT" sz="1600"/>
              <a:t>Riduzione residui</a:t>
            </a:r>
            <a:r>
              <a:rPr lang="it-IT" sz="1600" baseline="0"/>
              <a:t> attivi 2024-2025</a:t>
            </a:r>
            <a:endParaRPr lang="it-IT" sz="1600"/>
          </a:p>
        </c:rich>
      </c:tx>
      <c:layout/>
    </c:title>
    <c:view3D>
      <c:rotX val="50"/>
      <c:rotY val="20"/>
      <c:perspective val="0"/>
    </c:view3D>
    <c:plotArea>
      <c:layout/>
      <c:pie3DChart>
        <c:varyColors val="1"/>
        <c:ser>
          <c:idx val="0"/>
          <c:order val="0"/>
          <c:dLbls>
            <c:dLblPos val="bestFit"/>
            <c:showCatName val="1"/>
            <c:showPercent val="1"/>
          </c:dLbls>
          <c:cat>
            <c:strRef>
              <c:f>anzianita!$N$4:$N$11</c:f>
              <c:strCache>
                <c:ptCount val="8"/>
                <c:pt idx="0">
                  <c:v>Titolo 1</c:v>
                </c:pt>
                <c:pt idx="1">
                  <c:v>Titolo 2</c:v>
                </c:pt>
                <c:pt idx="2">
                  <c:v>Titolo 3</c:v>
                </c:pt>
                <c:pt idx="3">
                  <c:v>Titolo 4</c:v>
                </c:pt>
                <c:pt idx="4">
                  <c:v>Titolo 5</c:v>
                </c:pt>
                <c:pt idx="5">
                  <c:v>Titolo 6</c:v>
                </c:pt>
                <c:pt idx="6">
                  <c:v>Titolo 7</c:v>
                </c:pt>
                <c:pt idx="7">
                  <c:v>Titolo 9</c:v>
                </c:pt>
              </c:strCache>
            </c:strRef>
          </c:cat>
          <c:val>
            <c:numRef>
              <c:f>anzianita!$U$4:$U$11</c:f>
              <c:numCache>
                <c:formatCode>0.00%</c:formatCode>
                <c:ptCount val="8"/>
                <c:pt idx="0">
                  <c:v>2.0675690116110465E-2</c:v>
                </c:pt>
                <c:pt idx="1">
                  <c:v>1.403655385884323</c:v>
                </c:pt>
                <c:pt idx="2">
                  <c:v>0.12925266192194276</c:v>
                </c:pt>
                <c:pt idx="3">
                  <c:v>0.55498954119488253</c:v>
                </c:pt>
                <c:pt idx="4">
                  <c:v>-0.80112228321875734</c:v>
                </c:pt>
                <c:pt idx="5">
                  <c:v>-0.16339329976363531</c:v>
                </c:pt>
                <c:pt idx="6">
                  <c:v>0</c:v>
                </c:pt>
                <c:pt idx="7">
                  <c:v>-0.14405769613486621</c:v>
                </c:pt>
              </c:numCache>
            </c:numRef>
          </c:val>
        </c:ser>
        <c:dLbls>
          <c:dLblPos val="bestFit"/>
          <c:showPercent val="1"/>
        </c:dLbls>
      </c:pie3DChart>
    </c:plotArea>
    <c:legend>
      <c:legendPos val="r"/>
      <c:layout/>
      <c:txPr>
        <a:bodyPr/>
        <a:lstStyle/>
        <a:p>
          <a:pPr rtl="0">
            <a:defRPr/>
          </a:pPr>
          <a:endParaRPr lang="it-IT"/>
        </a:p>
      </c:txPr>
    </c:legend>
    <c:plotVisOnly val="1"/>
  </c:chart>
  <c:spPr>
    <a:effectLst>
      <a:outerShdw blurRad="50800" dist="50800" sx="1000" sy="1000" algn="ctr" rotWithShape="0">
        <a:srgbClr val="000000"/>
      </a:outerShdw>
    </a:effectLst>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it-IT"/>
  <c:style val="18"/>
  <c:chart>
    <c:title>
      <c:tx>
        <c:rich>
          <a:bodyPr/>
          <a:lstStyle/>
          <a:p>
            <a:pPr>
              <a:defRPr/>
            </a:pPr>
            <a:r>
              <a:rPr lang="it-IT"/>
              <a:t>Riduzione</a:t>
            </a:r>
            <a:r>
              <a:rPr lang="it-IT" baseline="0"/>
              <a:t> residui passivi 2024-2025</a:t>
            </a:r>
            <a:endParaRPr lang="it-IT"/>
          </a:p>
        </c:rich>
      </c:tx>
      <c:layout>
        <c:manualLayout>
          <c:xMode val="edge"/>
          <c:yMode val="edge"/>
          <c:x val="0.12595437490600297"/>
          <c:y val="2.8303852629788209E-2"/>
        </c:manualLayout>
      </c:layout>
    </c:title>
    <c:view3D>
      <c:rotX val="50"/>
      <c:rotY val="20"/>
      <c:perspective val="0"/>
    </c:view3D>
    <c:plotArea>
      <c:layout>
        <c:manualLayout>
          <c:layoutTarget val="inner"/>
          <c:xMode val="edge"/>
          <c:yMode val="edge"/>
          <c:x val="8.3570916557993855E-2"/>
          <c:y val="0.25137646984098322"/>
          <c:w val="0.68490876131409462"/>
          <c:h val="0.6433658852401356"/>
        </c:manualLayout>
      </c:layout>
      <c:pie3DChart>
        <c:varyColors val="1"/>
        <c:ser>
          <c:idx val="0"/>
          <c:order val="0"/>
          <c:dLbls>
            <c:showCatName val="1"/>
            <c:showPercent val="1"/>
          </c:dLbls>
          <c:cat>
            <c:strRef>
              <c:f>anzianita!$N$26:$N$31</c:f>
              <c:strCache>
                <c:ptCount val="6"/>
                <c:pt idx="0">
                  <c:v>Titolo 1</c:v>
                </c:pt>
                <c:pt idx="1">
                  <c:v>Titolo 2</c:v>
                </c:pt>
                <c:pt idx="2">
                  <c:v>Titolo 3</c:v>
                </c:pt>
                <c:pt idx="3">
                  <c:v>Titolo 4</c:v>
                </c:pt>
                <c:pt idx="4">
                  <c:v>Titolo 5</c:v>
                </c:pt>
                <c:pt idx="5">
                  <c:v>Titolo 7</c:v>
                </c:pt>
              </c:strCache>
            </c:strRef>
          </c:cat>
          <c:val>
            <c:numRef>
              <c:f>anzianita!$U$26:$U$31</c:f>
              <c:numCache>
                <c:formatCode>0.00%</c:formatCode>
                <c:ptCount val="6"/>
                <c:pt idx="0">
                  <c:v>0.37682608846090454</c:v>
                </c:pt>
                <c:pt idx="1">
                  <c:v>0.62279217317404179</c:v>
                </c:pt>
                <c:pt idx="2">
                  <c:v>0.11525916819256359</c:v>
                </c:pt>
                <c:pt idx="3">
                  <c:v>0</c:v>
                </c:pt>
                <c:pt idx="4">
                  <c:v>0</c:v>
                </c:pt>
                <c:pt idx="5">
                  <c:v>-0.11487742982750981</c:v>
                </c:pt>
              </c:numCache>
            </c:numRef>
          </c:val>
        </c:ser>
        <c:dLbls>
          <c:showPercent val="1"/>
        </c:dLbls>
      </c:pie3DChart>
    </c:plotArea>
    <c:legend>
      <c:legendPos val="r"/>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it-IT"/>
  <c:style val="18"/>
  <c:chart>
    <c:plotArea>
      <c:layout/>
      <c:barChart>
        <c:barDir val="col"/>
        <c:grouping val="clustered"/>
        <c:ser>
          <c:idx val="0"/>
          <c:order val="0"/>
          <c:tx>
            <c:strRef>
              <c:f>evoluzione!$B$3</c:f>
              <c:strCache>
                <c:ptCount val="1"/>
                <c:pt idx="0">
                  <c:v>2023</c:v>
                </c:pt>
              </c:strCache>
            </c:strRef>
          </c:tx>
          <c:cat>
            <c:strRef>
              <c:f>evoluzione!$A$12:$A$15</c:f>
              <c:strCache>
                <c:ptCount val="4"/>
                <c:pt idx="0">
                  <c:v>Parte accantonata</c:v>
                </c:pt>
                <c:pt idx="1">
                  <c:v>Parte vincolata</c:v>
                </c:pt>
                <c:pt idx="2">
                  <c:v>Parte destinata agli investimenti</c:v>
                </c:pt>
                <c:pt idx="3">
                  <c:v>Parte disponibile</c:v>
                </c:pt>
              </c:strCache>
            </c:strRef>
          </c:cat>
          <c:val>
            <c:numRef>
              <c:f>evoluzione!$B$6:$B$9</c:f>
              <c:numCache>
                <c:formatCode>#,##0.00_ ;\-#,##0.00\ </c:formatCode>
                <c:ptCount val="4"/>
                <c:pt idx="0">
                  <c:v>4686851.4300000034</c:v>
                </c:pt>
                <c:pt idx="1">
                  <c:v>2250311.12</c:v>
                </c:pt>
                <c:pt idx="2">
                  <c:v>510382.23000000021</c:v>
                </c:pt>
                <c:pt idx="3">
                  <c:v>722039.83999999566</c:v>
                </c:pt>
              </c:numCache>
            </c:numRef>
          </c:val>
        </c:ser>
        <c:ser>
          <c:idx val="1"/>
          <c:order val="1"/>
          <c:tx>
            <c:strRef>
              <c:f>evoluzione!$C$3</c:f>
              <c:strCache>
                <c:ptCount val="1"/>
                <c:pt idx="0">
                  <c:v>2024</c:v>
                </c:pt>
              </c:strCache>
            </c:strRef>
          </c:tx>
          <c:cat>
            <c:strRef>
              <c:f>evoluzione!$A$12:$A$15</c:f>
              <c:strCache>
                <c:ptCount val="4"/>
                <c:pt idx="0">
                  <c:v>Parte accantonata</c:v>
                </c:pt>
                <c:pt idx="1">
                  <c:v>Parte vincolata</c:v>
                </c:pt>
                <c:pt idx="2">
                  <c:v>Parte destinata agli investimenti</c:v>
                </c:pt>
                <c:pt idx="3">
                  <c:v>Parte disponibile</c:v>
                </c:pt>
              </c:strCache>
            </c:strRef>
          </c:cat>
          <c:val>
            <c:numRef>
              <c:f>evoluzione!$C$6:$C$9</c:f>
              <c:numCache>
                <c:formatCode>#,##0.00_ ;\-#,##0.00\ </c:formatCode>
                <c:ptCount val="4"/>
                <c:pt idx="0">
                  <c:v>3630164.23</c:v>
                </c:pt>
                <c:pt idx="1">
                  <c:v>2685760.2</c:v>
                </c:pt>
                <c:pt idx="2">
                  <c:v>309558.98000000021</c:v>
                </c:pt>
                <c:pt idx="3">
                  <c:v>660506.43999999936</c:v>
                </c:pt>
              </c:numCache>
            </c:numRef>
          </c:val>
        </c:ser>
        <c:ser>
          <c:idx val="2"/>
          <c:order val="2"/>
          <c:tx>
            <c:strRef>
              <c:f>evoluzione!$D$3</c:f>
              <c:strCache>
                <c:ptCount val="1"/>
                <c:pt idx="0">
                  <c:v>2025</c:v>
                </c:pt>
              </c:strCache>
            </c:strRef>
          </c:tx>
          <c:cat>
            <c:strRef>
              <c:f>evoluzione!$A$12:$A$15</c:f>
              <c:strCache>
                <c:ptCount val="4"/>
                <c:pt idx="0">
                  <c:v>Parte accantonata</c:v>
                </c:pt>
                <c:pt idx="1">
                  <c:v>Parte vincolata</c:v>
                </c:pt>
                <c:pt idx="2">
                  <c:v>Parte destinata agli investimenti</c:v>
                </c:pt>
                <c:pt idx="3">
                  <c:v>Parte disponibile</c:v>
                </c:pt>
              </c:strCache>
            </c:strRef>
          </c:cat>
          <c:val>
            <c:numRef>
              <c:f>evoluzione!$D$6:$D$9</c:f>
              <c:numCache>
                <c:formatCode>#,##0.00_ ;\-#,##0.00\ </c:formatCode>
                <c:ptCount val="4"/>
                <c:pt idx="0">
                  <c:v>4271238.63</c:v>
                </c:pt>
                <c:pt idx="1">
                  <c:v>2421017.7599999998</c:v>
                </c:pt>
                <c:pt idx="2">
                  <c:v>157500.5</c:v>
                </c:pt>
                <c:pt idx="3">
                  <c:v>626383.86000000045</c:v>
                </c:pt>
              </c:numCache>
            </c:numRef>
          </c:val>
        </c:ser>
        <c:axId val="115913856"/>
        <c:axId val="115915392"/>
      </c:barChart>
      <c:catAx>
        <c:axId val="115913856"/>
        <c:scaling>
          <c:orientation val="minMax"/>
        </c:scaling>
        <c:axPos val="b"/>
        <c:numFmt formatCode="General" sourceLinked="1"/>
        <c:tickLblPos val="nextTo"/>
        <c:crossAx val="115915392"/>
        <c:crosses val="autoZero"/>
        <c:auto val="1"/>
        <c:lblAlgn val="ctr"/>
        <c:lblOffset val="100"/>
      </c:catAx>
      <c:valAx>
        <c:axId val="115915392"/>
        <c:scaling>
          <c:orientation val="minMax"/>
        </c:scaling>
        <c:axPos val="l"/>
        <c:majorGridlines/>
        <c:numFmt formatCode="#,##0.00_ ;\-#,##0.00\ " sourceLinked="1"/>
        <c:tickLblPos val="nextTo"/>
        <c:spPr>
          <a:ln cmpd="sng"/>
        </c:spPr>
        <c:crossAx val="115913856"/>
        <c:crosses val="autoZero"/>
        <c:crossBetween val="between"/>
        <c:dispUnits>
          <c:builtInUnit val="millions"/>
          <c:dispUnitsLbl>
            <c:layout/>
          </c:dispUnitsLbl>
        </c:dispUnits>
      </c:valAx>
    </c:plotArea>
    <c:legend>
      <c:legendPos val="r"/>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it-IT"/>
  <c:style val="18"/>
  <c:chart>
    <c:title>
      <c:tx>
        <c:rich>
          <a:bodyPr/>
          <a:lstStyle/>
          <a:p>
            <a:pPr>
              <a:defRPr/>
            </a:pPr>
            <a:r>
              <a:rPr lang="it-IT" dirty="0" smtClean="0"/>
              <a:t>Spesa corrente per macroaggregato</a:t>
            </a:r>
            <a:endParaRPr lang="it-IT" dirty="0"/>
          </a:p>
        </c:rich>
      </c:tx>
    </c:title>
    <c:view3D>
      <c:rotX val="50"/>
      <c:rotY val="20"/>
      <c:perspective val="0"/>
    </c:view3D>
    <c:plotArea>
      <c:layout/>
      <c:pie3DChart>
        <c:varyColors val="1"/>
        <c:ser>
          <c:idx val="0"/>
          <c:order val="0"/>
          <c:dLbls>
            <c:showVal val="1"/>
            <c:showCatName val="1"/>
            <c:showLeaderLines val="1"/>
          </c:dLbls>
          <c:cat>
            <c:numRef>
              <c:f>'U1'!$A$4:$A$13</c:f>
              <c:numCache>
                <c:formatCode>General</c:formatCode>
                <c:ptCount val="10"/>
                <c:pt idx="0">
                  <c:v>101</c:v>
                </c:pt>
                <c:pt idx="1">
                  <c:v>102</c:v>
                </c:pt>
                <c:pt idx="2">
                  <c:v>103</c:v>
                </c:pt>
                <c:pt idx="3">
                  <c:v>104</c:v>
                </c:pt>
                <c:pt idx="4">
                  <c:v>105</c:v>
                </c:pt>
                <c:pt idx="5">
                  <c:v>106</c:v>
                </c:pt>
                <c:pt idx="6">
                  <c:v>107</c:v>
                </c:pt>
                <c:pt idx="7">
                  <c:v>108</c:v>
                </c:pt>
                <c:pt idx="8">
                  <c:v>109</c:v>
                </c:pt>
                <c:pt idx="9">
                  <c:v>110</c:v>
                </c:pt>
              </c:numCache>
            </c:numRef>
          </c:cat>
          <c:val>
            <c:numRef>
              <c:f>'U1'!$F$4:$F$13</c:f>
              <c:numCache>
                <c:formatCode>0.00%</c:formatCode>
                <c:ptCount val="10"/>
                <c:pt idx="0">
                  <c:v>0.21250281167946641</c:v>
                </c:pt>
                <c:pt idx="1">
                  <c:v>1.3409513333661421E-2</c:v>
                </c:pt>
                <c:pt idx="2">
                  <c:v>0.60010713505524049</c:v>
                </c:pt>
                <c:pt idx="3">
                  <c:v>9.4906194780191244E-2</c:v>
                </c:pt>
                <c:pt idx="4">
                  <c:v>0</c:v>
                </c:pt>
                <c:pt idx="5">
                  <c:v>0</c:v>
                </c:pt>
                <c:pt idx="6">
                  <c:v>1.3994017424955879E-2</c:v>
                </c:pt>
                <c:pt idx="7">
                  <c:v>3.7175372764034235E-4</c:v>
                </c:pt>
                <c:pt idx="8">
                  <c:v>4.7856774966900745E-2</c:v>
                </c:pt>
                <c:pt idx="9">
                  <c:v>1.6851799031943743E-2</c:v>
                </c:pt>
              </c:numCache>
            </c:numRef>
          </c:val>
        </c:ser>
        <c:dLbls>
          <c:showVal val="1"/>
        </c:dLbls>
      </c:pie3DChart>
    </c:plotArea>
    <c:legend>
      <c:legendPos val="r"/>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it-IT"/>
  <c:style val="18"/>
  <c:chart>
    <c:title>
      <c:tx>
        <c:rich>
          <a:bodyPr/>
          <a:lstStyle/>
          <a:p>
            <a:pPr>
              <a:defRPr/>
            </a:pPr>
            <a:r>
              <a:rPr lang="it-IT" dirty="0" smtClean="0"/>
              <a:t>Spesa in conto</a:t>
            </a:r>
            <a:r>
              <a:rPr lang="it-IT" baseline="0" dirty="0" smtClean="0"/>
              <a:t> capitale per </a:t>
            </a:r>
            <a:r>
              <a:rPr lang="it-IT" sz="1800" b="1" i="0" u="none" strike="noStrike" baseline="0" dirty="0" smtClean="0"/>
              <a:t>macroaggregato</a:t>
            </a:r>
            <a:endParaRPr lang="it-IT" dirty="0"/>
          </a:p>
        </c:rich>
      </c:tx>
    </c:title>
    <c:view3D>
      <c:rotX val="50"/>
      <c:rotY val="20"/>
      <c:perspective val="0"/>
    </c:view3D>
    <c:plotArea>
      <c:layout/>
      <c:pie3DChart>
        <c:varyColors val="1"/>
        <c:ser>
          <c:idx val="0"/>
          <c:order val="0"/>
          <c:dPt>
            <c:idx val="1"/>
            <c:explosion val="29"/>
          </c:dPt>
          <c:dLbls>
            <c:dLbl>
              <c:idx val="0"/>
              <c:layout>
                <c:manualLayout>
                  <c:x val="2.2036572655948296E-2"/>
                  <c:y val="7.1434239733000199E-2"/>
                </c:manualLayout>
              </c:layout>
              <c:showVal val="1"/>
              <c:showCatName val="1"/>
            </c:dLbl>
            <c:dLbl>
              <c:idx val="2"/>
              <c:layout>
                <c:manualLayout>
                  <c:x val="-0.14035808190624324"/>
                  <c:y val="-2.4734496620556889E-2"/>
                </c:manualLayout>
              </c:layout>
              <c:showVal val="1"/>
              <c:showCatName val="1"/>
            </c:dLbl>
            <c:dLbl>
              <c:idx val="3"/>
              <c:layout>
                <c:manualLayout>
                  <c:x val="-4.0333481465022518E-2"/>
                  <c:y val="-0.10532758264954688"/>
                </c:manualLayout>
              </c:layout>
              <c:showVal val="1"/>
              <c:showCatName val="1"/>
            </c:dLbl>
            <c:dLbl>
              <c:idx val="4"/>
              <c:layout>
                <c:manualLayout>
                  <c:x val="2.641588103967284E-2"/>
                  <c:y val="-3.3240070831132139E-2"/>
                </c:manualLayout>
              </c:layout>
              <c:showVal val="1"/>
              <c:showCatName val="1"/>
            </c:dLbl>
            <c:showVal val="1"/>
            <c:showCatName val="1"/>
            <c:showLeaderLines val="1"/>
          </c:dLbls>
          <c:cat>
            <c:numRef>
              <c:f>'U2'!$A$4:$A$8</c:f>
              <c:numCache>
                <c:formatCode>General</c:formatCode>
                <c:ptCount val="5"/>
                <c:pt idx="0">
                  <c:v>201</c:v>
                </c:pt>
                <c:pt idx="1">
                  <c:v>202</c:v>
                </c:pt>
                <c:pt idx="2">
                  <c:v>203</c:v>
                </c:pt>
                <c:pt idx="3">
                  <c:v>204</c:v>
                </c:pt>
                <c:pt idx="4">
                  <c:v>205</c:v>
                </c:pt>
              </c:numCache>
            </c:numRef>
          </c:cat>
          <c:val>
            <c:numRef>
              <c:f>'U2'!$F$4:$F$8</c:f>
              <c:numCache>
                <c:formatCode>0.00%</c:formatCode>
                <c:ptCount val="5"/>
                <c:pt idx="0">
                  <c:v>0</c:v>
                </c:pt>
                <c:pt idx="1">
                  <c:v>0.96811829049627363</c:v>
                </c:pt>
                <c:pt idx="2">
                  <c:v>2.4327132746870442E-2</c:v>
                </c:pt>
                <c:pt idx="3">
                  <c:v>9.0770107649031128E-4</c:v>
                </c:pt>
                <c:pt idx="4">
                  <c:v>6.6468756803659294E-3</c:v>
                </c:pt>
              </c:numCache>
            </c:numRef>
          </c:val>
        </c:ser>
        <c:dLbls>
          <c:showVal val="1"/>
        </c:dLbls>
      </c:pie3DChart>
    </c:plotArea>
    <c:legend>
      <c:legendPos val="r"/>
    </c:legend>
    <c:plotVisOnly val="1"/>
  </c:chart>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653EC1-0558-480A-B259-6CC5913308FE}" type="datetimeFigureOut">
              <a:rPr lang="it-IT" smtClean="0"/>
              <a:pPr/>
              <a:t>21/04/2026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0E646B-793A-4191-AD09-A43E09B35D20}"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PARTIAMO DALLA </a:t>
            </a:r>
            <a:r>
              <a:rPr lang="it-IT" dirty="0" err="1" smtClean="0"/>
              <a:t>CASSA…</a:t>
            </a:r>
            <a:endParaRPr lang="it-IT" dirty="0" smtClean="0"/>
          </a:p>
          <a:p>
            <a:r>
              <a:rPr lang="it-IT" dirty="0" smtClean="0"/>
              <a:t>IL FONDO CASSA AL 31/12/2025 CORRISPONDE ALLE RISULTANZE DELLE SCRITTURE CONTABILI </a:t>
            </a:r>
          </a:p>
          <a:p>
            <a:r>
              <a:rPr lang="it-IT" dirty="0" smtClean="0"/>
              <a:t>PER UN IMPORTO </a:t>
            </a:r>
            <a:r>
              <a:rPr lang="it-IT" dirty="0" err="1" smtClean="0"/>
              <a:t>DI</a:t>
            </a:r>
            <a:r>
              <a:rPr lang="it-IT" dirty="0" smtClean="0"/>
              <a:t> 4 MILIONI 490 MILA EURO</a:t>
            </a:r>
          </a:p>
          <a:p>
            <a:r>
              <a:rPr lang="it-IT" dirty="0" smtClean="0"/>
              <a:t>L’ ENTE NON HA FATTO RICORSO AD ANTICIPAZIONE </a:t>
            </a:r>
            <a:r>
              <a:rPr lang="it-IT" dirty="0" err="1" smtClean="0"/>
              <a:t>DI</a:t>
            </a:r>
            <a:r>
              <a:rPr lang="it-IT" dirty="0" smtClean="0"/>
              <a:t> TESORERIA</a:t>
            </a:r>
          </a:p>
          <a:p>
            <a:endParaRPr lang="it-IT" dirty="0"/>
          </a:p>
        </p:txBody>
      </p:sp>
      <p:sp>
        <p:nvSpPr>
          <p:cNvPr id="4" name="Segnaposto numero diapositiva 3"/>
          <p:cNvSpPr>
            <a:spLocks noGrp="1"/>
          </p:cNvSpPr>
          <p:nvPr>
            <p:ph type="sldNum" sz="quarter" idx="10"/>
          </p:nvPr>
        </p:nvSpPr>
        <p:spPr/>
        <p:txBody>
          <a:bodyPr/>
          <a:lstStyle/>
          <a:p>
            <a:fld id="{360E646B-793A-4191-AD09-A43E09B35D20}" type="slidenum">
              <a:rPr lang="it-IT" smtClean="0"/>
              <a:pPr/>
              <a:t>2</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92500" lnSpcReduction="10000"/>
          </a:bodyPr>
          <a:lstStyle/>
          <a:p>
            <a:r>
              <a:rPr lang="it-IT" dirty="0" smtClean="0"/>
              <a:t>PASSIAMO ALLA PARTE VINCOLATA CHE AMMONTA A 2 MILIONE E 421MILA EURO</a:t>
            </a:r>
          </a:p>
          <a:p>
            <a:endParaRPr lang="it-IT" dirty="0" smtClean="0"/>
          </a:p>
          <a:p>
            <a:r>
              <a:rPr lang="it-IT" dirty="0" smtClean="0"/>
              <a:t>LA PARTE VINCOLATA E’ SUDDIVISA IN:</a:t>
            </a:r>
          </a:p>
          <a:p>
            <a:r>
              <a:rPr lang="it-IT" dirty="0" smtClean="0"/>
              <a:t>VINCOLI DERIVATI DA LEGGI E PRINCIPI CONTABILI PER UN TOTALE </a:t>
            </a:r>
            <a:r>
              <a:rPr lang="it-IT" dirty="0" err="1" smtClean="0"/>
              <a:t>DI</a:t>
            </a:r>
            <a:r>
              <a:rPr lang="it-IT" dirty="0" smtClean="0"/>
              <a:t> 1 MILIONE 045 MILA EURO</a:t>
            </a:r>
          </a:p>
          <a:p>
            <a:r>
              <a:rPr lang="it-IT" dirty="0" smtClean="0"/>
              <a:t>TRA CUI:</a:t>
            </a:r>
          </a:p>
          <a:p>
            <a:endParaRPr lang="it-IT" dirty="0" smtClean="0"/>
          </a:p>
          <a:p>
            <a:r>
              <a:rPr lang="it-IT" dirty="0" smtClean="0"/>
              <a:t>FONDO </a:t>
            </a:r>
            <a:r>
              <a:rPr lang="it-IT" dirty="0" err="1" smtClean="0"/>
              <a:t>F.F.</a:t>
            </a:r>
            <a:r>
              <a:rPr lang="it-IT" dirty="0" smtClean="0"/>
              <a:t> NON C’è Più DECRETO </a:t>
            </a:r>
            <a:r>
              <a:rPr lang="it-IT" dirty="0" err="1" smtClean="0"/>
              <a:t>DI</a:t>
            </a:r>
            <a:r>
              <a:rPr lang="it-IT" dirty="0" smtClean="0"/>
              <a:t> CONGUAGLIO E IL COMUNE NON DEVE RESTITUIRE NIENTE …</a:t>
            </a:r>
          </a:p>
          <a:p>
            <a:endParaRPr lang="it-IT" dirty="0" smtClean="0"/>
          </a:p>
          <a:p>
            <a:r>
              <a:rPr lang="it-IT" dirty="0" smtClean="0"/>
              <a:t>128 mila  per proventi</a:t>
            </a:r>
            <a:r>
              <a:rPr lang="it-IT" baseline="0" dirty="0" smtClean="0"/>
              <a:t> attività estrattive</a:t>
            </a:r>
            <a:endParaRPr lang="it-IT" dirty="0" smtClean="0"/>
          </a:p>
          <a:p>
            <a:endParaRPr lang="it-IT" dirty="0" smtClean="0"/>
          </a:p>
          <a:p>
            <a:r>
              <a:rPr lang="it-IT" dirty="0" smtClean="0"/>
              <a:t>634 MILA Tari</a:t>
            </a:r>
          </a:p>
          <a:p>
            <a:endParaRPr lang="it-IT" dirty="0" smtClean="0"/>
          </a:p>
          <a:p>
            <a:r>
              <a:rPr lang="it-IT" dirty="0" smtClean="0"/>
              <a:t>88 mila quota permessi di costruire</a:t>
            </a:r>
          </a:p>
          <a:p>
            <a:endParaRPr lang="it-IT" dirty="0" smtClean="0"/>
          </a:p>
          <a:p>
            <a:r>
              <a:rPr lang="it-IT" dirty="0" smtClean="0"/>
              <a:t>4 mila enti religiosi </a:t>
            </a:r>
            <a:r>
              <a:rPr lang="it-IT" dirty="0" err="1" smtClean="0"/>
              <a:t>bucalossi</a:t>
            </a:r>
            <a:endParaRPr lang="it-IT" dirty="0" smtClean="0"/>
          </a:p>
          <a:p>
            <a:endParaRPr lang="it-IT" dirty="0" smtClean="0"/>
          </a:p>
          <a:p>
            <a:r>
              <a:rPr lang="it-IT" dirty="0" smtClean="0"/>
              <a:t>92</a:t>
            </a:r>
            <a:r>
              <a:rPr lang="it-IT" baseline="0" dirty="0" smtClean="0"/>
              <a:t> mila per il servizio sociale, asili nido e disabili</a:t>
            </a:r>
            <a:endParaRPr lang="it-IT" dirty="0" smtClean="0"/>
          </a:p>
          <a:p>
            <a:endParaRPr lang="it-IT" dirty="0" smtClean="0"/>
          </a:p>
          <a:p>
            <a:r>
              <a:rPr lang="it-IT" dirty="0" smtClean="0"/>
              <a:t>Altri vincoli da legge 97 mila</a:t>
            </a:r>
          </a:p>
          <a:p>
            <a:endParaRPr lang="it-IT" dirty="0" smtClean="0"/>
          </a:p>
          <a:p>
            <a:endParaRPr lang="it-IT" dirty="0" smtClean="0"/>
          </a:p>
          <a:p>
            <a:endParaRPr lang="it-IT" dirty="0"/>
          </a:p>
        </p:txBody>
      </p:sp>
      <p:sp>
        <p:nvSpPr>
          <p:cNvPr id="4" name="Segnaposto numero diapositiva 3"/>
          <p:cNvSpPr>
            <a:spLocks noGrp="1"/>
          </p:cNvSpPr>
          <p:nvPr>
            <p:ph type="sldNum" sz="quarter" idx="10"/>
          </p:nvPr>
        </p:nvSpPr>
        <p:spPr/>
        <p:txBody>
          <a:bodyPr/>
          <a:lstStyle/>
          <a:p>
            <a:fld id="{360E646B-793A-4191-AD09-A43E09B35D20}" type="slidenum">
              <a:rPr lang="it-IT" smtClean="0"/>
              <a:pPr/>
              <a:t>11</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POI ABBIAMO : LISTA</a:t>
            </a:r>
          </a:p>
          <a:p>
            <a:endParaRPr lang="it-IT" dirty="0" smtClean="0"/>
          </a:p>
          <a:p>
            <a:r>
              <a:rPr lang="it-IT" dirty="0" smtClean="0"/>
              <a:t>1 milione</a:t>
            </a:r>
            <a:r>
              <a:rPr lang="it-IT" baseline="0" dirty="0" smtClean="0"/>
              <a:t> e 143 mila </a:t>
            </a:r>
            <a:endParaRPr lang="it-IT" dirty="0" smtClean="0"/>
          </a:p>
          <a:p>
            <a:r>
              <a:rPr lang="it-IT" dirty="0" smtClean="0"/>
              <a:t>40</a:t>
            </a:r>
            <a:r>
              <a:rPr lang="it-IT" baseline="0" dirty="0" smtClean="0"/>
              <a:t> mila </a:t>
            </a:r>
            <a:endParaRPr lang="it-IT" dirty="0" smtClean="0"/>
          </a:p>
          <a:p>
            <a:r>
              <a:rPr lang="it-IT" dirty="0" smtClean="0"/>
              <a:t>190 mila</a:t>
            </a:r>
          </a:p>
          <a:p>
            <a:endParaRPr lang="it-IT" dirty="0"/>
          </a:p>
        </p:txBody>
      </p:sp>
      <p:sp>
        <p:nvSpPr>
          <p:cNvPr id="4" name="Segnaposto numero diapositiva 3"/>
          <p:cNvSpPr>
            <a:spLocks noGrp="1"/>
          </p:cNvSpPr>
          <p:nvPr>
            <p:ph type="sldNum" sz="quarter" idx="10"/>
          </p:nvPr>
        </p:nvSpPr>
        <p:spPr/>
        <p:txBody>
          <a:bodyPr/>
          <a:lstStyle/>
          <a:p>
            <a:fld id="{360E646B-793A-4191-AD09-A43E09B35D20}" type="slidenum">
              <a:rPr lang="it-IT" smtClean="0"/>
              <a:pPr/>
              <a:t>12</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NELLA PARTE  DESTINATA A INVESTIMENTI ABBIAMO 157MILA EURO </a:t>
            </a:r>
          </a:p>
          <a:p>
            <a:endParaRPr lang="it-IT" dirty="0" smtClean="0"/>
          </a:p>
          <a:p>
            <a:r>
              <a:rPr lang="it-IT" dirty="0" smtClean="0"/>
              <a:t>E L’ AVANZO DISPONIBILE AMMONTA A 626 MILA EURO</a:t>
            </a:r>
          </a:p>
          <a:p>
            <a:r>
              <a:rPr lang="it-IT" dirty="0" smtClean="0"/>
              <a:t> </a:t>
            </a:r>
          </a:p>
          <a:p>
            <a:r>
              <a:rPr lang="it-IT" dirty="0" smtClean="0"/>
              <a:t>CHE SARA’ UTILIZZATO SECONDO LE DISPOSIZIONI </a:t>
            </a:r>
            <a:r>
              <a:rPr lang="it-IT" dirty="0" err="1" smtClean="0"/>
              <a:t>DI</a:t>
            </a:r>
            <a:r>
              <a:rPr lang="it-IT" dirty="0" smtClean="0"/>
              <a:t> LEGGE</a:t>
            </a:r>
          </a:p>
          <a:p>
            <a:r>
              <a:rPr lang="it-IT" dirty="0" smtClean="0"/>
              <a:t>QUINDI PER : lista</a:t>
            </a:r>
          </a:p>
          <a:p>
            <a:endParaRPr lang="it-IT" dirty="0"/>
          </a:p>
        </p:txBody>
      </p:sp>
      <p:sp>
        <p:nvSpPr>
          <p:cNvPr id="4" name="Segnaposto numero diapositiva 3"/>
          <p:cNvSpPr>
            <a:spLocks noGrp="1"/>
          </p:cNvSpPr>
          <p:nvPr>
            <p:ph type="sldNum" sz="quarter" idx="10"/>
          </p:nvPr>
        </p:nvSpPr>
        <p:spPr/>
        <p:txBody>
          <a:bodyPr/>
          <a:lstStyle/>
          <a:p>
            <a:fld id="{360E646B-793A-4191-AD09-A43E09B35D20}" type="slidenum">
              <a:rPr lang="it-IT" smtClean="0"/>
              <a:pPr/>
              <a:t>13</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lnSpcReduction="10000"/>
          </a:bodyPr>
          <a:lstStyle/>
          <a:p>
            <a:r>
              <a:rPr lang="it-IT" dirty="0" smtClean="0"/>
              <a:t>PASSIAMO ALLE </a:t>
            </a:r>
            <a:r>
              <a:rPr lang="it-IT" dirty="0" err="1" smtClean="0"/>
              <a:t>ENTRATE…</a:t>
            </a:r>
            <a:r>
              <a:rPr lang="it-IT" dirty="0" smtClean="0"/>
              <a:t> IN QUESTA TABELLA HO INSERITO LE ENTRATE SUDDIVISE PER </a:t>
            </a:r>
            <a:r>
              <a:rPr lang="it-IT" dirty="0" err="1" smtClean="0"/>
              <a:t>TITOLO…</a:t>
            </a:r>
            <a:endParaRPr lang="it-IT" dirty="0" smtClean="0"/>
          </a:p>
          <a:p>
            <a:endParaRPr lang="it-IT" dirty="0" smtClean="0"/>
          </a:p>
          <a:p>
            <a:r>
              <a:rPr lang="it-IT" dirty="0" smtClean="0"/>
              <a:t>TITOLO 1  CHE SONO: ENTRATE CORRENTI TRIBUTARIE CONTRIBUTIVE E PEREQUATIVE </a:t>
            </a:r>
            <a:r>
              <a:rPr lang="it-IT" dirty="0" err="1" smtClean="0"/>
              <a:t>…IMU</a:t>
            </a:r>
            <a:r>
              <a:rPr lang="it-IT" dirty="0" smtClean="0"/>
              <a:t> E ADDIZONALE IRPEF PER 13 MILIONI E 78 MILA EURO</a:t>
            </a:r>
          </a:p>
          <a:p>
            <a:endParaRPr lang="it-IT" dirty="0" smtClean="0"/>
          </a:p>
          <a:p>
            <a:r>
              <a:rPr lang="it-IT" dirty="0" smtClean="0"/>
              <a:t>TITOLO 2 CHE SONO: TRASFERIMENTI DALLO STATO, REGIONE,</a:t>
            </a:r>
            <a:r>
              <a:rPr lang="it-IT" dirty="0" err="1" smtClean="0"/>
              <a:t>PROVINCIA…</a:t>
            </a:r>
            <a:r>
              <a:rPr lang="it-IT" dirty="0" smtClean="0"/>
              <a:t> DICIAMO I CONTRIBUTI ABBIAMO 1 MILIONE E 980MILA EURO</a:t>
            </a:r>
          </a:p>
          <a:p>
            <a:endParaRPr lang="it-IT" dirty="0" smtClean="0"/>
          </a:p>
          <a:p>
            <a:r>
              <a:rPr lang="it-IT" dirty="0" smtClean="0"/>
              <a:t>TITOLO 3 CHE SONO: ENTRATE EXTRATRIBUTARIE SIAMO A 2 MILIONI E 541</a:t>
            </a:r>
          </a:p>
          <a:p>
            <a:endParaRPr lang="it-IT" dirty="0" smtClean="0"/>
          </a:p>
          <a:p>
            <a:r>
              <a:rPr lang="it-IT" dirty="0" smtClean="0"/>
              <a:t>TITOLO 4 CHE SONO: ENTRATE IN CONTO CAPITALE ….. CONTRIBUTI AGLI INVESTIMENTI PER 2 MILIONE E 432MILA EURO</a:t>
            </a:r>
          </a:p>
          <a:p>
            <a:endParaRPr lang="it-IT" dirty="0" smtClean="0"/>
          </a:p>
          <a:p>
            <a:r>
              <a:rPr lang="it-IT" dirty="0" smtClean="0"/>
              <a:t>TITOLO 5 CHE SONO: ENTRATE DA RIDUZIONI </a:t>
            </a:r>
            <a:r>
              <a:rPr lang="it-IT" dirty="0" err="1" smtClean="0"/>
              <a:t>DI</a:t>
            </a:r>
            <a:r>
              <a:rPr lang="it-IT" dirty="0" smtClean="0"/>
              <a:t> ATTIVITA’ FINANZIARIE …. ALIENAZIONI/ INCASSO MUTUO PER 100 MILA EURO</a:t>
            </a:r>
          </a:p>
          <a:p>
            <a:endParaRPr lang="it-IT" dirty="0" smtClean="0"/>
          </a:p>
          <a:p>
            <a:r>
              <a:rPr lang="it-IT" dirty="0" smtClean="0"/>
              <a:t>L’ultima colonna indica la variazione degli incassi</a:t>
            </a:r>
            <a:r>
              <a:rPr lang="it-IT" baseline="0" dirty="0" smtClean="0"/>
              <a:t> effettivi sugli accertamenti rispetto all’esercizio 2024 e si è assistito ad una riduzione del 30,40 %</a:t>
            </a:r>
            <a:endParaRPr lang="it-IT" dirty="0" smtClean="0"/>
          </a:p>
          <a:p>
            <a:endParaRPr lang="it-IT" dirty="0" smtClean="0"/>
          </a:p>
          <a:p>
            <a:endParaRPr lang="it-IT" dirty="0"/>
          </a:p>
        </p:txBody>
      </p:sp>
      <p:sp>
        <p:nvSpPr>
          <p:cNvPr id="4" name="Segnaposto numero diapositiva 3"/>
          <p:cNvSpPr>
            <a:spLocks noGrp="1"/>
          </p:cNvSpPr>
          <p:nvPr>
            <p:ph type="sldNum" sz="quarter" idx="10"/>
          </p:nvPr>
        </p:nvSpPr>
        <p:spPr/>
        <p:txBody>
          <a:bodyPr/>
          <a:lstStyle/>
          <a:p>
            <a:fld id="{360E646B-793A-4191-AD09-A43E09B35D20}" type="slidenum">
              <a:rPr lang="it-IT" smtClean="0"/>
              <a:pPr/>
              <a:t>14</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QUI VEDIAMO LA TABELLA CON IL RENDICONTO DELLE SPESE DEI SERVIZI A DOMANDA INDIVIDUALE</a:t>
            </a:r>
          </a:p>
          <a:p>
            <a:r>
              <a:rPr lang="it-IT" dirty="0" smtClean="0"/>
              <a:t>COME GLI ASILI NIDO,CENTRI ESTIVI, MENSE SCOLASTICHE, PRE E POST SCUOLA E TRASPORTI </a:t>
            </a:r>
            <a:r>
              <a:rPr lang="it-IT" dirty="0" err="1" smtClean="0"/>
              <a:t>SCOLASTICI…</a:t>
            </a:r>
            <a:endParaRPr lang="it-IT" dirty="0" smtClean="0"/>
          </a:p>
          <a:p>
            <a:endParaRPr lang="it-IT" dirty="0" smtClean="0"/>
          </a:p>
          <a:p>
            <a:r>
              <a:rPr lang="it-IT" dirty="0" smtClean="0"/>
              <a:t>CON PROVENTI </a:t>
            </a:r>
            <a:r>
              <a:rPr lang="it-IT" dirty="0" err="1" smtClean="0"/>
              <a:t>DI</a:t>
            </a:r>
            <a:r>
              <a:rPr lang="it-IT" dirty="0" smtClean="0"/>
              <a:t> 2 MILIONE E 409 EURO A FRONTE </a:t>
            </a:r>
            <a:r>
              <a:rPr lang="it-IT" dirty="0" err="1" smtClean="0"/>
              <a:t>DI</a:t>
            </a:r>
            <a:r>
              <a:rPr lang="it-IT" dirty="0" smtClean="0"/>
              <a:t> UNA SPESA CHE AMMONTA A 3 MILIONI e 658</a:t>
            </a:r>
            <a:r>
              <a:rPr lang="it-IT" baseline="0" dirty="0" smtClean="0"/>
              <a:t> mila</a:t>
            </a:r>
            <a:endParaRPr lang="it-IT" dirty="0" smtClean="0"/>
          </a:p>
          <a:p>
            <a:r>
              <a:rPr lang="it-IT" dirty="0" smtClean="0"/>
              <a:t>ABBIAMO UNA COPERTURA DALLE ENTRATE DEL 65,87%,</a:t>
            </a:r>
            <a:r>
              <a:rPr lang="it-IT" baseline="0" dirty="0" smtClean="0"/>
              <a:t> in linea con quella osservata nell’esercizio 2024. </a:t>
            </a:r>
            <a:endParaRPr lang="it-IT" dirty="0" smtClean="0"/>
          </a:p>
          <a:p>
            <a:r>
              <a:rPr lang="it-IT" dirty="0" smtClean="0"/>
              <a:t>QUINDI DOBBIAMO AGGIUNGERE UN MILIONE E 248 MILA EURO</a:t>
            </a:r>
          </a:p>
          <a:p>
            <a:endParaRPr lang="it-IT" dirty="0"/>
          </a:p>
        </p:txBody>
      </p:sp>
      <p:sp>
        <p:nvSpPr>
          <p:cNvPr id="4" name="Segnaposto numero diapositiva 3"/>
          <p:cNvSpPr>
            <a:spLocks noGrp="1"/>
          </p:cNvSpPr>
          <p:nvPr>
            <p:ph type="sldNum" sz="quarter" idx="10"/>
          </p:nvPr>
        </p:nvSpPr>
        <p:spPr/>
        <p:txBody>
          <a:bodyPr/>
          <a:lstStyle/>
          <a:p>
            <a:fld id="{360E646B-793A-4191-AD09-A43E09B35D20}" type="slidenum">
              <a:rPr lang="it-IT" smtClean="0"/>
              <a:pPr/>
              <a:t>15</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NELLA SPESA CORRENTE VEDIAMO Un</a:t>
            </a:r>
            <a:r>
              <a:rPr lang="it-IT" baseline="0" dirty="0" smtClean="0"/>
              <a:t> incremento </a:t>
            </a:r>
            <a:r>
              <a:rPr lang="it-IT" dirty="0" smtClean="0"/>
              <a:t>di 482 MILA EURO </a:t>
            </a:r>
          </a:p>
          <a:p>
            <a:r>
              <a:rPr lang="it-IT" dirty="0" smtClean="0"/>
              <a:t>QUESTO E’ DOVUTO PRINCIPALMENTE ai redditi da lavoro dipendente e dal’acquisto di beni e servizi</a:t>
            </a:r>
          </a:p>
          <a:p>
            <a:endParaRPr lang="it-IT" dirty="0" smtClean="0"/>
          </a:p>
          <a:p>
            <a:endParaRPr lang="it-IT" dirty="0" smtClean="0"/>
          </a:p>
          <a:p>
            <a:endParaRPr lang="it-IT" dirty="0"/>
          </a:p>
        </p:txBody>
      </p:sp>
      <p:sp>
        <p:nvSpPr>
          <p:cNvPr id="4" name="Segnaposto numero diapositiva 3"/>
          <p:cNvSpPr>
            <a:spLocks noGrp="1"/>
          </p:cNvSpPr>
          <p:nvPr>
            <p:ph type="sldNum" sz="quarter" idx="10"/>
          </p:nvPr>
        </p:nvSpPr>
        <p:spPr/>
        <p:txBody>
          <a:bodyPr/>
          <a:lstStyle/>
          <a:p>
            <a:fld id="{360E646B-793A-4191-AD09-A43E09B35D20}" type="slidenum">
              <a:rPr lang="it-IT" smtClean="0"/>
              <a:pPr/>
              <a:t>16</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Da</a:t>
            </a:r>
            <a:r>
              <a:rPr lang="it-IT" baseline="0" dirty="0" smtClean="0"/>
              <a:t> questo grafico è possibile comprendere che i primi tre macroaggregati, per importanza, sulla spesa corrente sono il 103 dedicato all’acquisto di beni e servizi, il 101 dedicato ai redditi da lavoro dipendente ed il 104 dedicato ai trasferimenti correnti. </a:t>
            </a:r>
            <a:endParaRPr lang="it-IT" dirty="0"/>
          </a:p>
        </p:txBody>
      </p:sp>
      <p:sp>
        <p:nvSpPr>
          <p:cNvPr id="4" name="Segnaposto numero diapositiva 3"/>
          <p:cNvSpPr>
            <a:spLocks noGrp="1"/>
          </p:cNvSpPr>
          <p:nvPr>
            <p:ph type="sldNum" sz="quarter" idx="10"/>
          </p:nvPr>
        </p:nvSpPr>
        <p:spPr/>
        <p:txBody>
          <a:bodyPr/>
          <a:lstStyle/>
          <a:p>
            <a:fld id="{360E646B-793A-4191-AD09-A43E09B35D20}" type="slidenum">
              <a:rPr lang="it-IT" smtClean="0"/>
              <a:pPr/>
              <a:t>17</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QUI POTETE VEDERE IL QUADRO DELLE UTENZE </a:t>
            </a:r>
          </a:p>
          <a:p>
            <a:r>
              <a:rPr lang="it-IT" dirty="0" smtClean="0"/>
              <a:t>DOVE L’ENERGIA ELETTRICA DA 421 MILA EURO NEL 2022 è passata a 312 mila,</a:t>
            </a:r>
            <a:r>
              <a:rPr lang="it-IT" baseline="0" dirty="0" smtClean="0"/>
              <a:t> con un </a:t>
            </a:r>
            <a:r>
              <a:rPr lang="it-IT" dirty="0" smtClean="0"/>
              <a:t>calo di 108 mila.</a:t>
            </a:r>
          </a:p>
          <a:p>
            <a:endParaRPr lang="it-IT" dirty="0" smtClean="0"/>
          </a:p>
          <a:p>
            <a:r>
              <a:rPr lang="it-IT" dirty="0" smtClean="0"/>
              <a:t> L’ INVESTIMENTO SULLA PUBBLICA ILLUMINAZIONE</a:t>
            </a:r>
          </a:p>
          <a:p>
            <a:r>
              <a:rPr lang="it-IT" dirty="0" smtClean="0"/>
              <a:t>( </a:t>
            </a:r>
            <a:r>
              <a:rPr lang="it-IT" dirty="0" err="1" smtClean="0"/>
              <a:t>DI</a:t>
            </a:r>
            <a:r>
              <a:rPr lang="it-IT" dirty="0" smtClean="0"/>
              <a:t> RELEMPING SOSTITUZIONE DELLE LAMPADE AL SODIO CON LE LED)</a:t>
            </a:r>
          </a:p>
          <a:p>
            <a:r>
              <a:rPr lang="it-IT" dirty="0" smtClean="0"/>
              <a:t>362 a 184 grosso risparmio</a:t>
            </a:r>
          </a:p>
          <a:p>
            <a:endParaRPr lang="it-IT" dirty="0" smtClean="0"/>
          </a:p>
          <a:p>
            <a:r>
              <a:rPr lang="it-IT" dirty="0" smtClean="0"/>
              <a:t>Appalto calore  507 a 417 grosso risparmio</a:t>
            </a:r>
          </a:p>
          <a:p>
            <a:endParaRPr lang="it-IT" dirty="0" smtClean="0"/>
          </a:p>
          <a:p>
            <a:endParaRPr lang="it-IT" dirty="0"/>
          </a:p>
        </p:txBody>
      </p:sp>
      <p:sp>
        <p:nvSpPr>
          <p:cNvPr id="4" name="Segnaposto numero diapositiva 3"/>
          <p:cNvSpPr>
            <a:spLocks noGrp="1"/>
          </p:cNvSpPr>
          <p:nvPr>
            <p:ph type="sldNum" sz="quarter" idx="10"/>
          </p:nvPr>
        </p:nvSpPr>
        <p:spPr/>
        <p:txBody>
          <a:bodyPr/>
          <a:lstStyle/>
          <a:p>
            <a:fld id="{360E646B-793A-4191-AD09-A43E09B35D20}" type="slidenum">
              <a:rPr lang="it-IT" smtClean="0"/>
              <a:pPr/>
              <a:t>18</a:t>
            </a:fld>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QUI ABBIAMO LE SPESE IN CONTO CAPITALE</a:t>
            </a:r>
          </a:p>
          <a:p>
            <a:r>
              <a:rPr lang="it-IT" dirty="0" smtClean="0"/>
              <a:t>GLI INVESTIMENTI REALIZZATI </a:t>
            </a:r>
          </a:p>
          <a:p>
            <a:r>
              <a:rPr lang="it-IT" dirty="0" smtClean="0"/>
              <a:t>ABBIAMO UN TOTALE </a:t>
            </a:r>
            <a:r>
              <a:rPr lang="it-IT" dirty="0" err="1" smtClean="0"/>
              <a:t>DI</a:t>
            </a:r>
            <a:r>
              <a:rPr lang="it-IT" dirty="0" smtClean="0"/>
              <a:t> 6 MILIONI CHE RIGUARDANO PRINCIPALMENTE </a:t>
            </a:r>
          </a:p>
          <a:p>
            <a:r>
              <a:rPr lang="it-IT" dirty="0" smtClean="0"/>
              <a:t>- Gli interventi</a:t>
            </a:r>
            <a:r>
              <a:rPr lang="it-IT" baseline="0" dirty="0" smtClean="0"/>
              <a:t> relativi alla realizzazione della nuova scuola media per complessivi 2 milione e 58 mila</a:t>
            </a:r>
          </a:p>
          <a:p>
            <a:pPr>
              <a:buFontTx/>
              <a:buChar char="-"/>
            </a:pPr>
            <a:r>
              <a:rPr lang="it-IT" baseline="0" dirty="0" smtClean="0"/>
              <a:t>I LAVORI </a:t>
            </a:r>
            <a:r>
              <a:rPr lang="it-IT" baseline="0" dirty="0" err="1" smtClean="0"/>
              <a:t>DI</a:t>
            </a:r>
            <a:r>
              <a:rPr lang="it-IT" baseline="0" dirty="0" smtClean="0"/>
              <a:t> RISTRUTTURAZIONE ED ADEGUAMENTO NORMATIVO STADIO MINELLI per complessivi 1 milione e 28 mila </a:t>
            </a:r>
          </a:p>
          <a:p>
            <a:pPr>
              <a:buFontTx/>
              <a:buChar char="-"/>
            </a:pPr>
            <a:r>
              <a:rPr lang="it-IT" baseline="0" dirty="0" smtClean="0"/>
              <a:t> l’acquisto dell’immobile per il centro per l’impiego per 421 mila</a:t>
            </a:r>
          </a:p>
          <a:p>
            <a:r>
              <a:rPr lang="it-IT" baseline="0" dirty="0" smtClean="0"/>
              <a:t>- LAVORI </a:t>
            </a:r>
            <a:r>
              <a:rPr lang="it-IT" baseline="0" dirty="0" err="1" smtClean="0"/>
              <a:t>DI</a:t>
            </a:r>
            <a:r>
              <a:rPr lang="it-IT" baseline="0" dirty="0" smtClean="0"/>
              <a:t> SISTEMAZIONE E MIGLIORAMENTO </a:t>
            </a:r>
            <a:r>
              <a:rPr lang="it-IT" baseline="0" dirty="0" err="1" smtClean="0"/>
              <a:t>DI</a:t>
            </a:r>
            <a:r>
              <a:rPr lang="it-IT" baseline="0" dirty="0" smtClean="0"/>
              <a:t> ALCUNI TRATTI </a:t>
            </a:r>
            <a:r>
              <a:rPr lang="it-IT" baseline="0" dirty="0" err="1" smtClean="0"/>
              <a:t>DI</a:t>
            </a:r>
            <a:r>
              <a:rPr lang="it-IT" baseline="0" dirty="0" smtClean="0"/>
              <a:t> STRADE COMUNALI per 327 mila</a:t>
            </a:r>
          </a:p>
          <a:p>
            <a:r>
              <a:rPr lang="it-IT" baseline="0" dirty="0" smtClean="0"/>
              <a:t>- SPESE PER DIGITALIZZAZIONE PATRIMONIO BIBLIOTECA per 99 mila</a:t>
            </a:r>
          </a:p>
          <a:p>
            <a:endParaRPr lang="it-IT" baseline="0" dirty="0" smtClean="0"/>
          </a:p>
          <a:p>
            <a:endParaRPr lang="it-IT" dirty="0" smtClean="0"/>
          </a:p>
        </p:txBody>
      </p:sp>
      <p:sp>
        <p:nvSpPr>
          <p:cNvPr id="4" name="Segnaposto numero diapositiva 3"/>
          <p:cNvSpPr>
            <a:spLocks noGrp="1"/>
          </p:cNvSpPr>
          <p:nvPr>
            <p:ph type="sldNum" sz="quarter" idx="10"/>
          </p:nvPr>
        </p:nvSpPr>
        <p:spPr/>
        <p:txBody>
          <a:bodyPr/>
          <a:lstStyle/>
          <a:p>
            <a:fld id="{360E646B-793A-4191-AD09-A43E09B35D20}" type="slidenum">
              <a:rPr lang="it-IT" smtClean="0"/>
              <a:pPr/>
              <a:t>19</a:t>
            </a:fld>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Per quanto riguarda la spesa in conto capitale,</a:t>
            </a:r>
            <a:r>
              <a:rPr lang="it-IT" baseline="0" dirty="0" smtClean="0"/>
              <a:t> il macroaggregato 202, dedicato agli investimenti fissi ed acquisto di terreni, impatta per oltre 96% sul totale complessivo, pari ad € 5 milioni e 934 mila</a:t>
            </a:r>
            <a:endParaRPr lang="it-IT" dirty="0"/>
          </a:p>
        </p:txBody>
      </p:sp>
      <p:sp>
        <p:nvSpPr>
          <p:cNvPr id="4" name="Segnaposto numero diapositiva 3"/>
          <p:cNvSpPr>
            <a:spLocks noGrp="1"/>
          </p:cNvSpPr>
          <p:nvPr>
            <p:ph type="sldNum" sz="quarter" idx="10"/>
          </p:nvPr>
        </p:nvSpPr>
        <p:spPr/>
        <p:txBody>
          <a:bodyPr/>
          <a:lstStyle/>
          <a:p>
            <a:fld id="{360E646B-793A-4191-AD09-A43E09B35D20}" type="slidenum">
              <a:rPr lang="it-IT" smtClean="0"/>
              <a:pPr/>
              <a:t>20</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IN QUESTA TABELLA VEDIAMO I RESIDUI ATTIVI (CREDITI) CHE AMMONTANO A 11MILIONI E 264 MILA EURO. Inoltre è possibile comprendere il peso, in percentuale sul</a:t>
            </a:r>
            <a:r>
              <a:rPr lang="it-IT" baseline="0" dirty="0" smtClean="0"/>
              <a:t> totale, dei singoli titoli di entrate e dei vari anni, vedendo un’importante riduzione dei residui oltre il triennio.</a:t>
            </a:r>
            <a:endParaRPr lang="it-IT" dirty="0" smtClean="0"/>
          </a:p>
          <a:p>
            <a:r>
              <a:rPr lang="it-IT" dirty="0" smtClean="0"/>
              <a:t>Le voci</a:t>
            </a:r>
            <a:r>
              <a:rPr lang="it-IT" baseline="0" dirty="0" smtClean="0"/>
              <a:t> principali sono il titolo 1, Entrate correnti, essendo comprese in questa voce le entrate tributarie; </a:t>
            </a:r>
            <a:r>
              <a:rPr lang="it-IT" baseline="0" dirty="0" smtClean="0">
                <a:solidFill>
                  <a:srgbClr val="FF0000"/>
                </a:solidFill>
              </a:rPr>
              <a:t>in particolare solo l’IMU pesa per complessivi 1 milione e 146 mila, mentre la TARI per 1 milione e 333 mila.</a:t>
            </a:r>
          </a:p>
          <a:p>
            <a:r>
              <a:rPr lang="it-IT" baseline="0" dirty="0" smtClean="0">
                <a:solidFill>
                  <a:srgbClr val="FF0000"/>
                </a:solidFill>
              </a:rPr>
              <a:t>Mentre il titolo 4, relativo alla entrate in conto capitale conta 2 milioni e 604 mila, di cui:</a:t>
            </a:r>
          </a:p>
          <a:p>
            <a:pPr>
              <a:buFontTx/>
              <a:buChar char="-"/>
            </a:pPr>
            <a:r>
              <a:rPr lang="it-IT" baseline="0" dirty="0" smtClean="0">
                <a:solidFill>
                  <a:srgbClr val="FF0000"/>
                </a:solidFill>
              </a:rPr>
              <a:t> 339 mila per il contributo PNRR riguardante le opere pubbliche di rigenerazione;</a:t>
            </a:r>
          </a:p>
          <a:p>
            <a:pPr>
              <a:buFontTx/>
              <a:buChar char="-"/>
            </a:pPr>
            <a:r>
              <a:rPr lang="it-IT" baseline="0" dirty="0" smtClean="0">
                <a:solidFill>
                  <a:srgbClr val="FF0000"/>
                </a:solidFill>
              </a:rPr>
              <a:t> 204 mila per il contributo PNRR riguardante la riqualificazione del centro urbano;</a:t>
            </a:r>
          </a:p>
          <a:p>
            <a:pPr>
              <a:buFontTx/>
              <a:buChar char="-"/>
            </a:pPr>
            <a:r>
              <a:rPr lang="it-IT" baseline="0" dirty="0" smtClean="0">
                <a:solidFill>
                  <a:srgbClr val="FF0000"/>
                </a:solidFill>
              </a:rPr>
              <a:t> 246 mila per il contributo provincia relativo all’edilizia scolastica.</a:t>
            </a:r>
            <a:endParaRPr lang="it-IT" dirty="0" smtClean="0">
              <a:solidFill>
                <a:srgbClr val="FF0000"/>
              </a:solidFill>
            </a:endParaRPr>
          </a:p>
          <a:p>
            <a:endParaRPr lang="it-IT" dirty="0"/>
          </a:p>
        </p:txBody>
      </p:sp>
      <p:sp>
        <p:nvSpPr>
          <p:cNvPr id="4" name="Segnaposto numero diapositiva 3"/>
          <p:cNvSpPr>
            <a:spLocks noGrp="1"/>
          </p:cNvSpPr>
          <p:nvPr>
            <p:ph type="sldNum" sz="quarter" idx="10"/>
          </p:nvPr>
        </p:nvSpPr>
        <p:spPr/>
        <p:txBody>
          <a:bodyPr/>
          <a:lstStyle/>
          <a:p>
            <a:fld id="{360E646B-793A-4191-AD09-A43E09B35D20}" type="slidenum">
              <a:rPr lang="it-IT" smtClean="0"/>
              <a:pPr/>
              <a:t>3</a:t>
            </a:fld>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92500" lnSpcReduction="20000"/>
          </a:bodyPr>
          <a:lstStyle/>
          <a:p>
            <a:r>
              <a:rPr lang="it-IT" dirty="0" smtClean="0"/>
              <a:t>NELL’ ULTIMA TABELLA INVECE HO RIPORTATO LA GESTIONE </a:t>
            </a:r>
            <a:r>
              <a:rPr lang="it-IT" dirty="0" err="1" smtClean="0"/>
              <a:t>INDEBITAMENTO…</a:t>
            </a:r>
            <a:r>
              <a:rPr lang="it-IT" dirty="0" smtClean="0"/>
              <a:t>.</a:t>
            </a:r>
          </a:p>
          <a:p>
            <a:endParaRPr lang="it-IT" dirty="0" smtClean="0"/>
          </a:p>
          <a:p>
            <a:r>
              <a:rPr lang="it-IT" dirty="0" smtClean="0"/>
              <a:t>NONOSTANTE I TASSI DEI MUTUI CHE SI SONO RIALZATI e la contrazione di nuovi debiti, SI PUO’ NOTARE CHE IL DEBITO residuo è variato di soli 269</a:t>
            </a:r>
            <a:r>
              <a:rPr lang="it-IT" baseline="0" dirty="0" smtClean="0"/>
              <a:t> mila</a:t>
            </a:r>
            <a:r>
              <a:rPr lang="it-IT" dirty="0" smtClean="0"/>
              <a:t> </a:t>
            </a:r>
          </a:p>
          <a:p>
            <a:r>
              <a:rPr lang="it-IT" dirty="0" smtClean="0"/>
              <a:t>…, RISPETTO AL 2022 </a:t>
            </a:r>
            <a:r>
              <a:rPr lang="it-IT" dirty="0" err="1" smtClean="0"/>
              <a:t>DI</a:t>
            </a:r>
            <a:r>
              <a:rPr lang="it-IT" dirty="0" smtClean="0"/>
              <a:t>  1 milione</a:t>
            </a:r>
            <a:r>
              <a:rPr lang="it-IT" baseline="0" dirty="0" smtClean="0"/>
              <a:t> e 18 mila</a:t>
            </a:r>
            <a:r>
              <a:rPr lang="it-IT" dirty="0" smtClean="0"/>
              <a:t>,</a:t>
            </a:r>
          </a:p>
          <a:p>
            <a:endParaRPr lang="it-IT" dirty="0" smtClean="0"/>
          </a:p>
          <a:p>
            <a:r>
              <a:rPr lang="it-IT" dirty="0" smtClean="0"/>
              <a:t>Nonostante</a:t>
            </a:r>
            <a:r>
              <a:rPr lang="it-IT" baseline="0" dirty="0" smtClean="0"/>
              <a:t> l’incremento dei prestiti, necessari per i vari interventi ed investimenti che si vuole realizzare, ed ad una quota annuale di rimborso pressoché invariata rispetto all’esercizio precedente si è assistito ad una situazione al 31/12/2025 pressappoco invariata. Ciò a comportato anche una situazione invariata del debito pro capite per abitante.</a:t>
            </a:r>
            <a:endParaRPr lang="it-IT" dirty="0" smtClean="0"/>
          </a:p>
          <a:p>
            <a:endParaRPr lang="it-IT" dirty="0" smtClean="0"/>
          </a:p>
          <a:p>
            <a:endParaRPr lang="it-IT" dirty="0" smtClean="0"/>
          </a:p>
          <a:p>
            <a:r>
              <a:rPr lang="it-IT" dirty="0" smtClean="0"/>
              <a:t>COSA POSSIAMO DIRE </a:t>
            </a:r>
            <a:r>
              <a:rPr lang="it-IT" dirty="0" err="1" smtClean="0"/>
              <a:t>DI</a:t>
            </a:r>
            <a:r>
              <a:rPr lang="it-IT" dirty="0" smtClean="0"/>
              <a:t> QUESTO </a:t>
            </a:r>
            <a:r>
              <a:rPr lang="it-IT" dirty="0" err="1" smtClean="0"/>
              <a:t>RENDICONTO…</a:t>
            </a:r>
            <a:endParaRPr lang="it-IT" dirty="0" smtClean="0"/>
          </a:p>
          <a:p>
            <a:r>
              <a:rPr lang="it-IT" dirty="0" smtClean="0"/>
              <a:t>POSSIAMO DIRE CHE siamo RIPARTITI CON GLI INVESTIMENTI - CHE AVEVANO SUBITO UN FORTE RALLENTAMENTO NEGLI ULTIMI ANNI ANCHE A CAUSA DEI VARI PERIODI DIFFICILI CHE ABBIAMO PASSATO - E CHE STIAMO PUNTANDO MOLTO SUL RINNOVO COMPLESSIVO DELLA STRUTTURA COMUNALE, OPERAZIONE FONDAMENTALE SE VOGLIAMO DARE UN FUTURO AL NOSTRO ENTE.</a:t>
            </a:r>
          </a:p>
          <a:p>
            <a:endParaRPr lang="it-IT" dirty="0" smtClean="0"/>
          </a:p>
          <a:p>
            <a:r>
              <a:rPr lang="it-IT" dirty="0" smtClean="0"/>
              <a:t>SIAMO RIUSCITI A TENERE SALDI I CONTI ED A EVITARE ULTERIORE INDEBITAMENTO, QUESTA LA RITENIAMO UNA OPERAZIONE VIRTUOSA.  IN DEFINITIVA: ABBIAMO MESSO IN SICUREZZA L’EQUILIBRIO </a:t>
            </a:r>
            <a:r>
              <a:rPr lang="it-IT" dirty="0" err="1" smtClean="0"/>
              <a:t>DI</a:t>
            </a:r>
            <a:r>
              <a:rPr lang="it-IT" dirty="0" smtClean="0"/>
              <a:t> BILANCIO E LA TENUTA COMPLESSIVA DEI CONTI DELL’ENTE</a:t>
            </a:r>
          </a:p>
          <a:p>
            <a:endParaRPr lang="it-IT" dirty="0" smtClean="0"/>
          </a:p>
          <a:p>
            <a:r>
              <a:rPr lang="it-IT" dirty="0" smtClean="0"/>
              <a:t>HO TERMINATO</a:t>
            </a:r>
          </a:p>
          <a:p>
            <a:r>
              <a:rPr lang="it-IT" dirty="0" smtClean="0"/>
              <a:t>GRAZIE DELL’ ATTENZIONE</a:t>
            </a:r>
          </a:p>
          <a:p>
            <a:endParaRPr lang="it-IT" dirty="0"/>
          </a:p>
        </p:txBody>
      </p:sp>
      <p:sp>
        <p:nvSpPr>
          <p:cNvPr id="4" name="Segnaposto numero diapositiva 3"/>
          <p:cNvSpPr>
            <a:spLocks noGrp="1"/>
          </p:cNvSpPr>
          <p:nvPr>
            <p:ph type="sldNum" sz="quarter" idx="10"/>
          </p:nvPr>
        </p:nvSpPr>
        <p:spPr/>
        <p:txBody>
          <a:bodyPr/>
          <a:lstStyle/>
          <a:p>
            <a:fld id="{360E646B-793A-4191-AD09-A43E09B35D20}" type="slidenum">
              <a:rPr lang="it-IT" smtClean="0"/>
              <a:pPr/>
              <a:t>21</a:t>
            </a:fld>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92500" lnSpcReduction="20000"/>
          </a:bodyPr>
          <a:lstStyle/>
          <a:p>
            <a:endParaRPr lang="it-IT" dirty="0"/>
          </a:p>
        </p:txBody>
      </p:sp>
      <p:sp>
        <p:nvSpPr>
          <p:cNvPr id="4" name="Segnaposto numero diapositiva 3"/>
          <p:cNvSpPr>
            <a:spLocks noGrp="1"/>
          </p:cNvSpPr>
          <p:nvPr>
            <p:ph type="sldNum" sz="quarter" idx="10"/>
          </p:nvPr>
        </p:nvSpPr>
        <p:spPr/>
        <p:txBody>
          <a:bodyPr/>
          <a:lstStyle/>
          <a:p>
            <a:fld id="{360E646B-793A-4191-AD09-A43E09B35D20}" type="slidenum">
              <a:rPr lang="it-IT" smtClean="0"/>
              <a:pPr/>
              <a:t>22</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baseline="0" dirty="0" smtClean="0"/>
              <a:t>Il grafico illustra </a:t>
            </a:r>
            <a:r>
              <a:rPr lang="it-IT" dirty="0" smtClean="0"/>
              <a:t>la riduzione </a:t>
            </a:r>
            <a:r>
              <a:rPr lang="it-IT" baseline="0" dirty="0" smtClean="0"/>
              <a:t>dai residui attivi nell’esercizio 2025 rispetto al 2024, evidenziando l’operato in merito al rispetto delle disposizioni della Corte dei Conti sull’anzianità. In particolare predomina il titolo 1, in quanto tale titolo rappresenta autonomamente più della metà dell’ammontare complessivo dei residui attivi, trattandosi della voce che ingloba le entrate tributarie; per poi osservare una riduzione dello 46% del titolo 5 ed un’assenza di variazioni nei titoli 6 e 7.</a:t>
            </a:r>
            <a:endParaRPr lang="it-IT" dirty="0" smtClean="0"/>
          </a:p>
          <a:p>
            <a:endParaRPr lang="it-IT" dirty="0"/>
          </a:p>
        </p:txBody>
      </p:sp>
      <p:sp>
        <p:nvSpPr>
          <p:cNvPr id="4" name="Segnaposto numero diapositiva 3"/>
          <p:cNvSpPr>
            <a:spLocks noGrp="1"/>
          </p:cNvSpPr>
          <p:nvPr>
            <p:ph type="sldNum" sz="quarter" idx="10"/>
          </p:nvPr>
        </p:nvSpPr>
        <p:spPr/>
        <p:txBody>
          <a:bodyPr/>
          <a:lstStyle/>
          <a:p>
            <a:fld id="{360E646B-793A-4191-AD09-A43E09B35D20}" type="slidenum">
              <a:rPr lang="it-IT" smtClean="0"/>
              <a:pPr/>
              <a:t>4</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QUI INVECE ABBIAMO I RESIDUI PASSIVI (DEBITI) CHE SONO 4 MILIONI E 817 MILA EURO.</a:t>
            </a:r>
          </a:p>
          <a:p>
            <a:r>
              <a:rPr lang="it-IT" dirty="0" smtClean="0"/>
              <a:t>A seguito</a:t>
            </a:r>
            <a:r>
              <a:rPr lang="it-IT" baseline="0" dirty="0" smtClean="0"/>
              <a:t> degli interventi diretti allo stralcio dal Conto del Bilancio dei residui con anzianità superiore al triennio, come indicato dalla Corte dei Conti – Sezione delle Marche, si è assistito ad una importante riduzione dell’importo degli stessi, con particolare attenzione a partire dall’esercizio 2024, vedendo un impatto sul totale inferiore ad un punto percentuale. </a:t>
            </a:r>
          </a:p>
          <a:p>
            <a:r>
              <a:rPr lang="it-IT" baseline="0" dirty="0" smtClean="0"/>
              <a:t>Sul totale il titolo principale è il primo, dedicato alle spese correnti, con particolare riferimento a voci come:</a:t>
            </a:r>
          </a:p>
          <a:p>
            <a:pPr>
              <a:buFontTx/>
              <a:buChar char="-"/>
            </a:pPr>
            <a:r>
              <a:rPr lang="it-IT" baseline="0" dirty="0" smtClean="0"/>
              <a:t> il servizio dedicato alla refezione scolastica per 120 mila,</a:t>
            </a:r>
          </a:p>
          <a:p>
            <a:pPr>
              <a:buFontTx/>
              <a:buChar char="-"/>
            </a:pPr>
            <a:r>
              <a:rPr lang="it-IT" baseline="0" dirty="0" smtClean="0"/>
              <a:t> i servizi dedicati all’igiene urbana da parte di </a:t>
            </a:r>
            <a:r>
              <a:rPr lang="it-IT" baseline="0" dirty="0" err="1" smtClean="0"/>
              <a:t>Hera</a:t>
            </a:r>
            <a:r>
              <a:rPr lang="it-IT" baseline="0" dirty="0" smtClean="0"/>
              <a:t> spa per altri 242 mila, </a:t>
            </a:r>
            <a:endParaRPr lang="it-IT" dirty="0" smtClean="0"/>
          </a:p>
          <a:p>
            <a:endParaRPr lang="it-IT" dirty="0"/>
          </a:p>
        </p:txBody>
      </p:sp>
      <p:sp>
        <p:nvSpPr>
          <p:cNvPr id="4" name="Segnaposto numero diapositiva 3"/>
          <p:cNvSpPr>
            <a:spLocks noGrp="1"/>
          </p:cNvSpPr>
          <p:nvPr>
            <p:ph type="sldNum" sz="quarter" idx="10"/>
          </p:nvPr>
        </p:nvSpPr>
        <p:spPr/>
        <p:txBody>
          <a:bodyPr/>
          <a:lstStyle/>
          <a:p>
            <a:fld id="{360E646B-793A-4191-AD09-A43E09B35D20}" type="slidenum">
              <a:rPr lang="it-IT" smtClean="0"/>
              <a:pPr/>
              <a:t>5</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baseline="0" dirty="0" smtClean="0"/>
              <a:t>Il grafico illustra l’assenza di movimentazioni nei titoli 3, 4 e 5, mentre predomina il primo titolo, dedicato alle spese correnti a seguito di un’attenta attività diretta ad individuare i residui con un’anzianità ultra triennale e stralcio di quelli che presentavano un titolo giuridicamente non più rilevante o caduto in prescrizione. Si tratta di una attività che ha interessato anche il titolo secondo, dedicato alle spese in conto capitale. </a:t>
            </a:r>
            <a:endParaRPr lang="it-IT" dirty="0" smtClean="0"/>
          </a:p>
          <a:p>
            <a:endParaRPr lang="it-IT" dirty="0"/>
          </a:p>
        </p:txBody>
      </p:sp>
      <p:sp>
        <p:nvSpPr>
          <p:cNvPr id="4" name="Segnaposto numero diapositiva 3"/>
          <p:cNvSpPr>
            <a:spLocks noGrp="1"/>
          </p:cNvSpPr>
          <p:nvPr>
            <p:ph type="sldNum" sz="quarter" idx="10"/>
          </p:nvPr>
        </p:nvSpPr>
        <p:spPr/>
        <p:txBody>
          <a:bodyPr/>
          <a:lstStyle/>
          <a:p>
            <a:fld id="{360E646B-793A-4191-AD09-A43E09B35D20}" type="slidenum">
              <a:rPr lang="it-IT" smtClean="0"/>
              <a:pPr/>
              <a:t>6</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PROCEDIAMO CON IL RISULTATO </a:t>
            </a:r>
            <a:r>
              <a:rPr lang="it-IT" dirty="0" err="1" smtClean="0"/>
              <a:t>DI</a:t>
            </a:r>
            <a:r>
              <a:rPr lang="it-IT" dirty="0" smtClean="0"/>
              <a:t> AMMINISTRAZIONE CHE AMMONTA A 7 MILIONI E 285 MILA EURO</a:t>
            </a:r>
          </a:p>
          <a:p>
            <a:r>
              <a:rPr lang="it-IT" dirty="0" smtClean="0"/>
              <a:t>IL RISULTATO </a:t>
            </a:r>
            <a:r>
              <a:rPr lang="it-IT" dirty="0" err="1" smtClean="0"/>
              <a:t>DI</a:t>
            </a:r>
            <a:r>
              <a:rPr lang="it-IT" dirty="0" smtClean="0"/>
              <a:t> AMMINISTRAZIONE E’ SUDDIVISO IN PARTE ACCANTONATA-PARTE VINCOLATA-PARTE DESTINATA A INVESTIMENTI E AVANZO</a:t>
            </a:r>
          </a:p>
          <a:p>
            <a:endParaRPr lang="it-IT" dirty="0" smtClean="0"/>
          </a:p>
          <a:p>
            <a:r>
              <a:rPr lang="it-IT" dirty="0" smtClean="0"/>
              <a:t>Il Risultato</a:t>
            </a:r>
            <a:r>
              <a:rPr lang="it-IT" baseline="0" dirty="0" smtClean="0"/>
              <a:t> di amministrazione nel 2025 ha visto un incremento del 2,61% rispetto all’anno 2024, inoltre anche la parte disponibile non ha visto grandi mutamenti. </a:t>
            </a:r>
            <a:endParaRPr lang="it-IT" dirty="0" smtClean="0"/>
          </a:p>
          <a:p>
            <a:endParaRPr lang="it-IT" dirty="0"/>
          </a:p>
        </p:txBody>
      </p:sp>
      <p:sp>
        <p:nvSpPr>
          <p:cNvPr id="4" name="Segnaposto numero diapositiva 3"/>
          <p:cNvSpPr>
            <a:spLocks noGrp="1"/>
          </p:cNvSpPr>
          <p:nvPr>
            <p:ph type="sldNum" sz="quarter" idx="10"/>
          </p:nvPr>
        </p:nvSpPr>
        <p:spPr/>
        <p:txBody>
          <a:bodyPr/>
          <a:lstStyle/>
          <a:p>
            <a:fld id="{360E646B-793A-4191-AD09-A43E09B35D20}" type="slidenum">
              <a:rPr lang="it-IT" smtClean="0"/>
              <a:pPr/>
              <a:t>7</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Da questo istogramma</a:t>
            </a:r>
            <a:r>
              <a:rPr lang="it-IT" baseline="0" dirty="0" smtClean="0"/>
              <a:t> è possibile comprendere meglio l’andamento del risultato di amministrazione nell’ultimo triennio, osservando un importante calo rispetto all’esercizio 2023, ma nonostante ciò una parte disponibile che ammonta a livelli similari.</a:t>
            </a:r>
            <a:endParaRPr lang="it-IT" dirty="0" smtClean="0"/>
          </a:p>
          <a:p>
            <a:endParaRPr lang="it-IT" dirty="0"/>
          </a:p>
        </p:txBody>
      </p:sp>
      <p:sp>
        <p:nvSpPr>
          <p:cNvPr id="4" name="Segnaposto numero diapositiva 3"/>
          <p:cNvSpPr>
            <a:spLocks noGrp="1"/>
          </p:cNvSpPr>
          <p:nvPr>
            <p:ph type="sldNum" sz="quarter" idx="10"/>
          </p:nvPr>
        </p:nvSpPr>
        <p:spPr/>
        <p:txBody>
          <a:bodyPr/>
          <a:lstStyle/>
          <a:p>
            <a:fld id="{360E646B-793A-4191-AD09-A43E09B35D20}" type="slidenum">
              <a:rPr lang="it-IT" smtClean="0"/>
              <a:pPr/>
              <a:t>8</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LE QUOTE ACCANTONATE AMMONTANO A  4MILIONI E 271 MILA EURO </a:t>
            </a:r>
          </a:p>
          <a:p>
            <a:r>
              <a:rPr lang="it-IT" dirty="0" err="1" smtClean="0"/>
              <a:t>DI</a:t>
            </a:r>
            <a:r>
              <a:rPr lang="it-IT" dirty="0" smtClean="0"/>
              <a:t> CUI 2 MILIONI E 848MILA NEL FONDO CREDITI </a:t>
            </a:r>
            <a:r>
              <a:rPr lang="it-IT" dirty="0" err="1" smtClean="0"/>
              <a:t>DI</a:t>
            </a:r>
            <a:r>
              <a:rPr lang="it-IT" dirty="0" smtClean="0"/>
              <a:t> DUBBIA ESIGIBILITA’</a:t>
            </a:r>
          </a:p>
          <a:p>
            <a:endParaRPr lang="it-IT" dirty="0" smtClean="0"/>
          </a:p>
          <a:p>
            <a:r>
              <a:rPr lang="it-IT" dirty="0" smtClean="0"/>
              <a:t>FONDO CONTENZIOSO 300</a:t>
            </a:r>
            <a:r>
              <a:rPr lang="it-IT" baseline="0" dirty="0" smtClean="0"/>
              <a:t> </a:t>
            </a:r>
            <a:r>
              <a:rPr lang="it-IT" dirty="0" smtClean="0"/>
              <a:t>MILA</a:t>
            </a:r>
          </a:p>
          <a:p>
            <a:endParaRPr lang="it-IT" dirty="0" smtClean="0"/>
          </a:p>
          <a:p>
            <a:r>
              <a:rPr lang="it-IT" dirty="0" smtClean="0"/>
              <a:t>Fondo obiettivi di finanza pubblica, obbligatorio</a:t>
            </a:r>
            <a:r>
              <a:rPr lang="it-IT" baseline="0" dirty="0" smtClean="0"/>
              <a:t> per legge e pari ad € 40 mila e 562</a:t>
            </a:r>
            <a:endParaRPr lang="it-IT" dirty="0" smtClean="0"/>
          </a:p>
          <a:p>
            <a:endParaRPr lang="it-IT" dirty="0" smtClean="0"/>
          </a:p>
          <a:p>
            <a:r>
              <a:rPr lang="it-IT" dirty="0" smtClean="0"/>
              <a:t>FONDO INDENNITA’ FINE MANDATO 17 MILA 509</a:t>
            </a:r>
          </a:p>
          <a:p>
            <a:endParaRPr lang="it-IT" dirty="0" smtClean="0"/>
          </a:p>
          <a:p>
            <a:r>
              <a:rPr lang="it-IT" dirty="0" smtClean="0"/>
              <a:t>FONDO GARANZIA DEBITI COMMERCIALI I NOSTRI TEMPI </a:t>
            </a:r>
            <a:r>
              <a:rPr lang="it-IT" dirty="0" err="1" smtClean="0"/>
              <a:t>DI</a:t>
            </a:r>
            <a:r>
              <a:rPr lang="it-IT" dirty="0" smtClean="0"/>
              <a:t> PAGAMENTO DELLE FATTURE SONO IN ANTICIPO </a:t>
            </a:r>
            <a:r>
              <a:rPr lang="it-IT" dirty="0" err="1" smtClean="0"/>
              <a:t>DI</a:t>
            </a:r>
            <a:r>
              <a:rPr lang="it-IT" dirty="0" smtClean="0"/>
              <a:t> 8 GIORNI DALLA </a:t>
            </a:r>
            <a:r>
              <a:rPr lang="it-IT" dirty="0" err="1" smtClean="0"/>
              <a:t>SCADENZA…</a:t>
            </a:r>
            <a:r>
              <a:rPr lang="it-IT" dirty="0" smtClean="0"/>
              <a:t> QUINDI NON ABBIAMO A FINE ANNO DEBITI SCADUTI</a:t>
            </a:r>
          </a:p>
          <a:p>
            <a:endParaRPr lang="it-IT" dirty="0"/>
          </a:p>
        </p:txBody>
      </p:sp>
      <p:sp>
        <p:nvSpPr>
          <p:cNvPr id="4" name="Segnaposto numero diapositiva 3"/>
          <p:cNvSpPr>
            <a:spLocks noGrp="1"/>
          </p:cNvSpPr>
          <p:nvPr>
            <p:ph type="sldNum" sz="quarter" idx="10"/>
          </p:nvPr>
        </p:nvSpPr>
        <p:spPr/>
        <p:txBody>
          <a:bodyPr/>
          <a:lstStyle/>
          <a:p>
            <a:fld id="{360E646B-793A-4191-AD09-A43E09B35D20}" type="slidenum">
              <a:rPr lang="it-IT" smtClean="0"/>
              <a:pPr/>
              <a:t>9</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POI ABBIAMO ANCHE </a:t>
            </a:r>
            <a:r>
              <a:rPr lang="it-IT" dirty="0" err="1" smtClean="0"/>
              <a:t>ACCANTONATO…</a:t>
            </a:r>
            <a:endParaRPr lang="it-IT" dirty="0" smtClean="0"/>
          </a:p>
          <a:p>
            <a:endParaRPr lang="it-IT" dirty="0" smtClean="0"/>
          </a:p>
          <a:p>
            <a:r>
              <a:rPr lang="it-IT" dirty="0" smtClean="0"/>
              <a:t>115 MILA EURO PER SGOMBERO E RIMOZIONE NEVE</a:t>
            </a:r>
          </a:p>
          <a:p>
            <a:r>
              <a:rPr lang="it-IT" dirty="0" smtClean="0"/>
              <a:t>41 MILA EURO PER PENSIONI E INTEGRAZIONI</a:t>
            </a:r>
          </a:p>
          <a:p>
            <a:r>
              <a:rPr lang="it-IT" dirty="0" smtClean="0"/>
              <a:t>355 MILA EURO PER AUMENTI CONTRATTUALI DEL PERSONALE ONERI CONTRATTUALI INFLAZIONE (106 GIA’ MESSI IN BILANCIO </a:t>
            </a:r>
            <a:r>
              <a:rPr lang="it-IT" dirty="0" err="1" smtClean="0"/>
              <a:t>DI</a:t>
            </a:r>
            <a:r>
              <a:rPr lang="it-IT" dirty="0" smtClean="0"/>
              <a:t> PREVISIONE)</a:t>
            </a:r>
          </a:p>
          <a:p>
            <a:r>
              <a:rPr lang="it-IT" dirty="0" smtClean="0"/>
              <a:t>20 MILA EURO PER QUOTA DIRITTI </a:t>
            </a:r>
            <a:r>
              <a:rPr lang="it-IT" dirty="0" err="1" smtClean="0"/>
              <a:t>DI</a:t>
            </a:r>
            <a:r>
              <a:rPr lang="it-IT" dirty="0" smtClean="0"/>
              <a:t> ROGITO DEL SEGRETARIO </a:t>
            </a:r>
          </a:p>
          <a:p>
            <a:r>
              <a:rPr lang="it-IT" dirty="0" smtClean="0"/>
              <a:t>109 MILA EURO PER FONDO RISCHI MINOR ENTRATE MAGGIORI SPESE</a:t>
            </a:r>
          </a:p>
          <a:p>
            <a:r>
              <a:rPr lang="it-IT" dirty="0" smtClean="0"/>
              <a:t>E 120 MILA EURO PER FONDO RISCHI </a:t>
            </a:r>
            <a:r>
              <a:rPr lang="it-IT" dirty="0" err="1" smtClean="0"/>
              <a:t>DI</a:t>
            </a:r>
            <a:r>
              <a:rPr lang="it-IT" dirty="0" smtClean="0"/>
              <a:t> CONGUAGLIO UTENZE</a:t>
            </a:r>
          </a:p>
          <a:p>
            <a:endParaRPr lang="it-IT" dirty="0"/>
          </a:p>
        </p:txBody>
      </p:sp>
      <p:sp>
        <p:nvSpPr>
          <p:cNvPr id="4" name="Segnaposto numero diapositiva 3"/>
          <p:cNvSpPr>
            <a:spLocks noGrp="1"/>
          </p:cNvSpPr>
          <p:nvPr>
            <p:ph type="sldNum" sz="quarter" idx="10"/>
          </p:nvPr>
        </p:nvSpPr>
        <p:spPr/>
        <p:txBody>
          <a:bodyPr/>
          <a:lstStyle/>
          <a:p>
            <a:fld id="{360E646B-793A-4191-AD09-A43E09B35D20}" type="slidenum">
              <a:rPr lang="it-IT" smtClean="0"/>
              <a:pPr/>
              <a:t>10</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3F5AC497-5629-45B5-B5BE-9D881DA927B8}" type="datetimeFigureOut">
              <a:rPr lang="it-IT" smtClean="0"/>
              <a:pPr/>
              <a:t>21/04/2026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4F2FDD0-680D-4FBD-AAA9-4C32D61CB361}"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F5AC497-5629-45B5-B5BE-9D881DA927B8}" type="datetimeFigureOut">
              <a:rPr lang="it-IT" smtClean="0"/>
              <a:pPr/>
              <a:t>21/04/2026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4F2FDD0-680D-4FBD-AAA9-4C32D61CB361}"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F5AC497-5629-45B5-B5BE-9D881DA927B8}" type="datetimeFigureOut">
              <a:rPr lang="it-IT" smtClean="0"/>
              <a:pPr/>
              <a:t>21/04/2026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4F2FDD0-680D-4FBD-AAA9-4C32D61CB361}"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F5AC497-5629-45B5-B5BE-9D881DA927B8}" type="datetimeFigureOut">
              <a:rPr lang="it-IT" smtClean="0"/>
              <a:pPr/>
              <a:t>21/04/2026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4F2FDD0-680D-4FBD-AAA9-4C32D61CB361}"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3F5AC497-5629-45B5-B5BE-9D881DA927B8}" type="datetimeFigureOut">
              <a:rPr lang="it-IT" smtClean="0"/>
              <a:pPr/>
              <a:t>21/04/2026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4F2FDD0-680D-4FBD-AAA9-4C32D61CB361}"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3F5AC497-5629-45B5-B5BE-9D881DA927B8}" type="datetimeFigureOut">
              <a:rPr lang="it-IT" smtClean="0"/>
              <a:pPr/>
              <a:t>21/04/2026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4F2FDD0-680D-4FBD-AAA9-4C32D61CB361}"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3F5AC497-5629-45B5-B5BE-9D881DA927B8}" type="datetimeFigureOut">
              <a:rPr lang="it-IT" smtClean="0"/>
              <a:pPr/>
              <a:t>21/04/2026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94F2FDD0-680D-4FBD-AAA9-4C32D61CB361}"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3F5AC497-5629-45B5-B5BE-9D881DA927B8}" type="datetimeFigureOut">
              <a:rPr lang="it-IT" smtClean="0"/>
              <a:pPr/>
              <a:t>21/04/2026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94F2FDD0-680D-4FBD-AAA9-4C32D61CB361}"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F5AC497-5629-45B5-B5BE-9D881DA927B8}" type="datetimeFigureOut">
              <a:rPr lang="it-IT" smtClean="0"/>
              <a:pPr/>
              <a:t>21/04/2026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94F2FDD0-680D-4FBD-AAA9-4C32D61CB361}"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F5AC497-5629-45B5-B5BE-9D881DA927B8}" type="datetimeFigureOut">
              <a:rPr lang="it-IT" smtClean="0"/>
              <a:pPr/>
              <a:t>21/04/2026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4F2FDD0-680D-4FBD-AAA9-4C32D61CB361}"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F5AC497-5629-45B5-B5BE-9D881DA927B8}" type="datetimeFigureOut">
              <a:rPr lang="it-IT" smtClean="0"/>
              <a:pPr/>
              <a:t>21/04/2026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4F2FDD0-680D-4FBD-AAA9-4C32D61CB361}"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5AC497-5629-45B5-B5BE-9D881DA927B8}" type="datetimeFigureOut">
              <a:rPr lang="it-IT" smtClean="0"/>
              <a:pPr/>
              <a:t>21/04/2026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F2FDD0-680D-4FBD-AAA9-4C32D61CB361}"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vmlDrawing" Target="../drawings/vmlDrawing5.vml"/><Relationship Id="rId4" Type="http://schemas.openxmlformats.org/officeDocument/2006/relationships/package" Target="../embeddings/Foglio_di_lavoro_di_Microsoft_Office_Excel5.xlsx"/></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vmlDrawing" Target="../drawings/vmlDrawing6.vml"/><Relationship Id="rId4" Type="http://schemas.openxmlformats.org/officeDocument/2006/relationships/package" Target="../embeddings/Foglio_di_lavoro_di_Microsoft_Office_Excel6.xlsx"/></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vmlDrawing" Target="../drawings/vmlDrawing7.vml"/><Relationship Id="rId4" Type="http://schemas.openxmlformats.org/officeDocument/2006/relationships/package" Target="../embeddings/Foglio_di_lavoro_di_Microsoft_Office_Excel7.xlsx"/></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vmlDrawing" Target="../drawings/vmlDrawing8.vml"/><Relationship Id="rId4" Type="http://schemas.openxmlformats.org/officeDocument/2006/relationships/package" Target="../embeddings/Foglio_di_lavoro_di_Microsoft_Office_Excel8.xlsx"/></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vmlDrawing" Target="../drawings/vmlDrawing9.vml"/><Relationship Id="rId4" Type="http://schemas.openxmlformats.org/officeDocument/2006/relationships/package" Target="../embeddings/Foglio_di_lavoro_di_Microsoft_Office_Excel9.xlsx"/></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package" Target="../embeddings/Foglio_di_lavoro_di_Microsoft_Office_Excel1.xlsx"/></Relationships>
</file>

<file path=ppt/slides/_rels/slide2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vmlDrawing" Target="../drawings/vmlDrawing10.vml"/><Relationship Id="rId4" Type="http://schemas.openxmlformats.org/officeDocument/2006/relationships/package" Target="../embeddings/Foglio_di_lavoro_di_Microsoft_Office_Excel10.xlsx"/></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package" Target="../embeddings/Foglio_di_lavoro_di_Microsoft_Office_Excel2.xlsx"/></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package" Target="../embeddings/Foglio_di_lavoro_di_Microsoft_Office_Excel3.xlsx"/></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vmlDrawing" Target="../drawings/vmlDrawing4.vml"/><Relationship Id="rId4" Type="http://schemas.openxmlformats.org/officeDocument/2006/relationships/package" Target="../embeddings/Foglio_di_lavoro_di_Microsoft_Office_Excel4.xlsx"/></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899592" y="332656"/>
            <a:ext cx="2302024" cy="1470025"/>
          </a:xfrm>
        </p:spPr>
        <p:txBody>
          <a:bodyPr>
            <a:normAutofit/>
          </a:bodyPr>
          <a:lstStyle/>
          <a:p>
            <a:pPr defTabSz="252000"/>
            <a:r>
              <a:rPr lang="it-IT" sz="2400" kern="1000" spc="-150" dirty="0" smtClean="0">
                <a:solidFill>
                  <a:schemeClr val="tx1">
                    <a:lumMod val="50000"/>
                    <a:lumOff val="50000"/>
                  </a:schemeClr>
                </a:solidFill>
                <a:latin typeface="Arial" pitchFamily="34" charset="0"/>
                <a:cs typeface="Arial" pitchFamily="34" charset="0"/>
              </a:rPr>
              <a:t>Comune di</a:t>
            </a:r>
            <a:br>
              <a:rPr lang="it-IT" sz="2400" kern="1000" spc="-150" dirty="0" smtClean="0">
                <a:solidFill>
                  <a:schemeClr val="tx1">
                    <a:lumMod val="50000"/>
                    <a:lumOff val="50000"/>
                  </a:schemeClr>
                </a:solidFill>
                <a:latin typeface="Arial" pitchFamily="34" charset="0"/>
                <a:cs typeface="Arial" pitchFamily="34" charset="0"/>
              </a:rPr>
            </a:br>
            <a:r>
              <a:rPr lang="it-IT" sz="4800" kern="1000" spc="-150" baseline="-4000" dirty="0" smtClean="0">
                <a:latin typeface="Arial" pitchFamily="34" charset="0"/>
                <a:cs typeface="Arial" pitchFamily="34" charset="0"/>
              </a:rPr>
              <a:t>Pavullo</a:t>
            </a:r>
            <a:br>
              <a:rPr lang="it-IT" sz="4800" kern="1000" spc="-150" baseline="-4000" dirty="0" smtClean="0">
                <a:latin typeface="Arial" pitchFamily="34" charset="0"/>
                <a:cs typeface="Arial" pitchFamily="34" charset="0"/>
              </a:rPr>
            </a:br>
            <a:r>
              <a:rPr lang="it-IT" sz="3200" kern="1000" spc="-150" baseline="-4000" dirty="0" smtClean="0">
                <a:latin typeface="Arial" pitchFamily="34" charset="0"/>
                <a:cs typeface="Arial" pitchFamily="34" charset="0"/>
              </a:rPr>
              <a:t>nel Frignano</a:t>
            </a:r>
            <a:endParaRPr lang="it-IT" sz="3200" kern="1000" spc="-150" baseline="-4000" dirty="0">
              <a:latin typeface="Arial" pitchFamily="34" charset="0"/>
              <a:cs typeface="Arial" pitchFamily="34" charset="0"/>
            </a:endParaRPr>
          </a:p>
        </p:txBody>
      </p:sp>
      <p:sp>
        <p:nvSpPr>
          <p:cNvPr id="3" name="Sottotitolo 2"/>
          <p:cNvSpPr>
            <a:spLocks noGrp="1"/>
          </p:cNvSpPr>
          <p:nvPr>
            <p:ph type="subTitle" idx="1"/>
          </p:nvPr>
        </p:nvSpPr>
        <p:spPr>
          <a:xfrm>
            <a:off x="251520" y="2636912"/>
            <a:ext cx="2808312" cy="2304256"/>
          </a:xfrm>
        </p:spPr>
        <p:txBody>
          <a:bodyPr>
            <a:normAutofit/>
          </a:bodyPr>
          <a:lstStyle/>
          <a:p>
            <a:r>
              <a:rPr lang="it-IT" dirty="0" smtClean="0">
                <a:solidFill>
                  <a:schemeClr val="tx1"/>
                </a:solidFill>
              </a:rPr>
              <a:t>Approvazione del Rendiconto della Gestione 2025</a:t>
            </a:r>
            <a:endParaRPr lang="it-IT" dirty="0">
              <a:solidFill>
                <a:schemeClr val="tx1"/>
              </a:solidFill>
            </a:endParaRPr>
          </a:p>
        </p:txBody>
      </p:sp>
      <p:pic>
        <p:nvPicPr>
          <p:cNvPr id="6" name="Immagine 5" descr="CASTELLO.jpg"/>
          <p:cNvPicPr>
            <a:picLocks noChangeAspect="1"/>
          </p:cNvPicPr>
          <p:nvPr/>
        </p:nvPicPr>
        <p:blipFill>
          <a:blip r:embed="rId2" cstate="print"/>
          <a:srcRect l="26440" r="14317"/>
          <a:stretch>
            <a:fillRect/>
          </a:stretch>
        </p:blipFill>
        <p:spPr>
          <a:xfrm>
            <a:off x="3131840" y="0"/>
            <a:ext cx="6012160" cy="6858000"/>
          </a:xfrm>
          <a:prstGeom prst="rect">
            <a:avLst/>
          </a:prstGeom>
        </p:spPr>
      </p:pic>
      <p:pic>
        <p:nvPicPr>
          <p:cNvPr id="1026" name="Picture 2" descr="C:\Users\mcerri\Desktop\Immagine1.png"/>
          <p:cNvPicPr>
            <a:picLocks noChangeAspect="1" noChangeArrowheads="1"/>
          </p:cNvPicPr>
          <p:nvPr/>
        </p:nvPicPr>
        <p:blipFill>
          <a:blip r:embed="rId3" cstate="print"/>
          <a:srcRect/>
          <a:stretch>
            <a:fillRect/>
          </a:stretch>
        </p:blipFill>
        <p:spPr bwMode="auto">
          <a:xfrm>
            <a:off x="251520" y="404664"/>
            <a:ext cx="1112271" cy="1656184"/>
          </a:xfrm>
          <a:prstGeom prst="rect">
            <a:avLst/>
          </a:prstGeom>
          <a:noFill/>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7" name="Titolo 6"/>
          <p:cNvSpPr>
            <a:spLocks noGrp="1"/>
          </p:cNvSpPr>
          <p:nvPr>
            <p:ph type="ctrTitle"/>
          </p:nvPr>
        </p:nvSpPr>
        <p:spPr>
          <a:xfrm>
            <a:off x="611560" y="188640"/>
            <a:ext cx="7772400" cy="1470025"/>
          </a:xfrm>
        </p:spPr>
        <p:txBody>
          <a:bodyPr>
            <a:normAutofit/>
          </a:bodyPr>
          <a:lstStyle/>
          <a:p>
            <a:r>
              <a:rPr lang="it-IT" sz="4000" dirty="0" smtClean="0"/>
              <a:t>Altri fondi ed accantonamenti</a:t>
            </a:r>
            <a:endParaRPr lang="it-IT" sz="4000" b="1" dirty="0"/>
          </a:p>
        </p:txBody>
      </p:sp>
      <p:sp>
        <p:nvSpPr>
          <p:cNvPr id="5" name="CasellaDiTesto 4">
            <a:extLst>
              <a:ext uri="{FF2B5EF4-FFF2-40B4-BE49-F238E27FC236}">
                <a16:creationId xmlns:a16="http://schemas.microsoft.com/office/drawing/2014/main" xmlns="" id="{72DB8FA6-E65D-878A-2C0D-F722C557C6E1}"/>
              </a:ext>
            </a:extLst>
          </p:cNvPr>
          <p:cNvSpPr txBox="1"/>
          <p:nvPr/>
        </p:nvSpPr>
        <p:spPr>
          <a:xfrm flipH="1">
            <a:off x="251520" y="1412776"/>
            <a:ext cx="8738648" cy="5109091"/>
          </a:xfrm>
          <a:prstGeom prst="rect">
            <a:avLst/>
          </a:prstGeom>
          <a:noFill/>
        </p:spPr>
        <p:txBody>
          <a:bodyPr wrap="square" rtlCol="0">
            <a:spAutoFit/>
          </a:bodyPr>
          <a:lstStyle/>
          <a:p>
            <a:pPr algn="just">
              <a:spcBef>
                <a:spcPts val="600"/>
              </a:spcBef>
              <a:spcAft>
                <a:spcPts val="600"/>
              </a:spcAft>
              <a:buFontTx/>
              <a:buChar char="-"/>
            </a:pPr>
            <a:r>
              <a:rPr lang="it-IT" sz="1400" dirty="0" smtClean="0"/>
              <a:t>€ 20.760,46 per </a:t>
            </a:r>
            <a:r>
              <a:rPr lang="it-IT" sz="1400" b="1" u="sng" dirty="0" smtClean="0"/>
              <a:t>quota diritti di rogito</a:t>
            </a:r>
            <a:r>
              <a:rPr lang="it-IT" sz="1400" dirty="0" smtClean="0"/>
              <a:t> spettante al segretario comunale; </a:t>
            </a:r>
            <a:endParaRPr lang="it-IT" sz="1400" dirty="0"/>
          </a:p>
          <a:p>
            <a:pPr algn="just">
              <a:spcBef>
                <a:spcPts val="600"/>
              </a:spcBef>
              <a:spcAft>
                <a:spcPts val="600"/>
              </a:spcAft>
              <a:buFontTx/>
              <a:buChar char="-"/>
            </a:pPr>
            <a:r>
              <a:rPr lang="it-IT" sz="1400" dirty="0" smtClean="0"/>
              <a:t>€ 41.700,81 per </a:t>
            </a:r>
            <a:r>
              <a:rPr lang="it-IT" sz="1400" b="1" u="sng" dirty="0" smtClean="0"/>
              <a:t>pensioni e integrazioni del trattamento di quiescenza </a:t>
            </a:r>
            <a:r>
              <a:rPr lang="it-IT" sz="1400" dirty="0" smtClean="0"/>
              <a:t>a carico dell’Ente;</a:t>
            </a:r>
          </a:p>
          <a:p>
            <a:pPr algn="just">
              <a:spcBef>
                <a:spcPts val="600"/>
              </a:spcBef>
              <a:spcAft>
                <a:spcPts val="600"/>
              </a:spcAft>
              <a:buFontTx/>
              <a:buChar char="-"/>
            </a:pPr>
            <a:r>
              <a:rPr lang="it-IT" sz="1400" dirty="0" smtClean="0"/>
              <a:t>€ 2.145,38 per </a:t>
            </a:r>
            <a:r>
              <a:rPr lang="it-IT" sz="1400" b="1" u="sng" dirty="0" smtClean="0"/>
              <a:t>rimborso ai datori di lavoro della quota annuale dell’indennità di fine rapporto</a:t>
            </a:r>
            <a:r>
              <a:rPr lang="it-IT" sz="1400" dirty="0" smtClean="0"/>
              <a:t>; </a:t>
            </a:r>
          </a:p>
          <a:p>
            <a:pPr algn="just">
              <a:spcBef>
                <a:spcPts val="600"/>
              </a:spcBef>
              <a:spcAft>
                <a:spcPts val="600"/>
              </a:spcAft>
              <a:buFontTx/>
              <a:buChar char="-"/>
            </a:pPr>
            <a:r>
              <a:rPr lang="it-IT" sz="1400" dirty="0" smtClean="0"/>
              <a:t> € 34.609,87 per </a:t>
            </a:r>
            <a:r>
              <a:rPr lang="it-IT" sz="1400" b="1" u="sng" dirty="0" smtClean="0"/>
              <a:t>fondo rischi riscossione coattiva</a:t>
            </a:r>
            <a:r>
              <a:rPr lang="it-IT" sz="1400" dirty="0" smtClean="0"/>
              <a:t>;</a:t>
            </a:r>
            <a:endParaRPr lang="it-IT" sz="1400" dirty="0"/>
          </a:p>
          <a:p>
            <a:pPr algn="just">
              <a:spcBef>
                <a:spcPts val="600"/>
              </a:spcBef>
              <a:spcAft>
                <a:spcPts val="600"/>
              </a:spcAft>
              <a:buFontTx/>
              <a:buChar char="-"/>
            </a:pPr>
            <a:r>
              <a:rPr lang="it-IT" sz="1400" dirty="0" smtClean="0"/>
              <a:t>€ 115.067,07 </a:t>
            </a:r>
            <a:r>
              <a:rPr lang="it-IT" sz="1400" b="1" u="sng" dirty="0" smtClean="0"/>
              <a:t>prestazione servizi - servizio sgombero neve e spargimento sale su strade comunali</a:t>
            </a:r>
            <a:r>
              <a:rPr lang="it-IT" sz="1400" dirty="0" smtClean="0"/>
              <a:t>; </a:t>
            </a:r>
            <a:endParaRPr lang="it-IT" sz="1400" dirty="0"/>
          </a:p>
          <a:p>
            <a:pPr algn="just">
              <a:spcBef>
                <a:spcPts val="600"/>
              </a:spcBef>
              <a:spcAft>
                <a:spcPts val="600"/>
              </a:spcAft>
              <a:buFontTx/>
              <a:buChar char="-"/>
            </a:pPr>
            <a:r>
              <a:rPr lang="it-IT" sz="1400" dirty="0" smtClean="0"/>
              <a:t> € 83.306,38 per </a:t>
            </a:r>
            <a:r>
              <a:rPr lang="it-IT" sz="1400" b="1" u="sng" dirty="0" smtClean="0"/>
              <a:t>trasferimento quote perequative tari </a:t>
            </a:r>
            <a:r>
              <a:rPr lang="it-IT" sz="1400" dirty="0" smtClean="0"/>
              <a:t>delibera </a:t>
            </a:r>
            <a:r>
              <a:rPr lang="it-IT" sz="1400" dirty="0" err="1" smtClean="0"/>
              <a:t>Arera</a:t>
            </a:r>
            <a:r>
              <a:rPr lang="it-IT" sz="1400" dirty="0" smtClean="0"/>
              <a:t> 386/2023 – CSEA;</a:t>
            </a:r>
          </a:p>
          <a:p>
            <a:pPr algn="just">
              <a:spcBef>
                <a:spcPts val="600"/>
              </a:spcBef>
              <a:spcAft>
                <a:spcPts val="600"/>
              </a:spcAft>
              <a:buFontTx/>
              <a:buChar char="-"/>
            </a:pPr>
            <a:r>
              <a:rPr lang="it-IT" sz="1400" dirty="0" smtClean="0"/>
              <a:t> € 22.770,00 </a:t>
            </a:r>
            <a:r>
              <a:rPr lang="it-IT" sz="1400" b="1" u="sng" dirty="0" smtClean="0"/>
              <a:t>rimborso tributi non dovuti</a:t>
            </a:r>
            <a:r>
              <a:rPr lang="it-IT" sz="1400" dirty="0" smtClean="0"/>
              <a:t>; </a:t>
            </a:r>
          </a:p>
          <a:p>
            <a:pPr algn="just">
              <a:spcBef>
                <a:spcPts val="600"/>
              </a:spcBef>
              <a:spcAft>
                <a:spcPts val="600"/>
              </a:spcAft>
              <a:buFontTx/>
              <a:buChar char="-"/>
            </a:pPr>
            <a:r>
              <a:rPr lang="it-IT" sz="1400" dirty="0" smtClean="0"/>
              <a:t> € 355.521,85 </a:t>
            </a:r>
            <a:r>
              <a:rPr lang="it-IT" sz="1400" b="1" u="sng" dirty="0" smtClean="0"/>
              <a:t>fondo rinnovo contratto di lavoro</a:t>
            </a:r>
            <a:r>
              <a:rPr lang="it-IT" sz="1400" dirty="0" smtClean="0"/>
              <a:t>;</a:t>
            </a:r>
          </a:p>
          <a:p>
            <a:pPr algn="just">
              <a:spcBef>
                <a:spcPts val="600"/>
              </a:spcBef>
              <a:spcAft>
                <a:spcPts val="600"/>
              </a:spcAft>
              <a:buFontTx/>
              <a:buChar char="-"/>
            </a:pPr>
            <a:r>
              <a:rPr lang="it-IT" sz="1400" dirty="0" smtClean="0"/>
              <a:t> € 150.000,00 </a:t>
            </a:r>
            <a:r>
              <a:rPr lang="it-IT" sz="1400" b="1" u="sng" dirty="0" smtClean="0"/>
              <a:t>fondo passività potenziali di parte capitale</a:t>
            </a:r>
            <a:r>
              <a:rPr lang="it-IT" sz="1400" dirty="0" smtClean="0"/>
              <a:t>;</a:t>
            </a:r>
          </a:p>
          <a:p>
            <a:pPr algn="just">
              <a:spcBef>
                <a:spcPts val="600"/>
              </a:spcBef>
              <a:spcAft>
                <a:spcPts val="600"/>
              </a:spcAft>
              <a:buFontTx/>
              <a:buChar char="-"/>
            </a:pPr>
            <a:r>
              <a:rPr lang="it-IT" sz="1400" dirty="0" smtClean="0"/>
              <a:t> € 5.000,00 </a:t>
            </a:r>
            <a:r>
              <a:rPr lang="it-IT" sz="1400" b="1" u="sng" dirty="0" smtClean="0"/>
              <a:t>trasferimenti di capitale (proventi loculi);</a:t>
            </a:r>
          </a:p>
          <a:p>
            <a:pPr algn="just">
              <a:spcBef>
                <a:spcPts val="600"/>
              </a:spcBef>
              <a:spcAft>
                <a:spcPts val="600"/>
              </a:spcAft>
              <a:buFontTx/>
              <a:buChar char="-"/>
            </a:pPr>
            <a:r>
              <a:rPr lang="it-IT" sz="1400" dirty="0" smtClean="0"/>
              <a:t> € 4.386,87 accantonamento per </a:t>
            </a:r>
            <a:r>
              <a:rPr lang="it-IT" sz="1400" b="1" u="sng" dirty="0" smtClean="0"/>
              <a:t>rimborso addizionale energia elettrica</a:t>
            </a:r>
            <a:r>
              <a:rPr lang="it-IT" sz="1400" dirty="0" smtClean="0"/>
              <a:t>;</a:t>
            </a:r>
          </a:p>
          <a:p>
            <a:pPr algn="just">
              <a:spcBef>
                <a:spcPts val="600"/>
              </a:spcBef>
              <a:spcAft>
                <a:spcPts val="600"/>
              </a:spcAft>
              <a:buFontTx/>
              <a:buChar char="-"/>
            </a:pPr>
            <a:r>
              <a:rPr lang="it-IT" sz="1400" dirty="0" smtClean="0"/>
              <a:t> € 120.000,00 </a:t>
            </a:r>
            <a:r>
              <a:rPr lang="it-IT" sz="1400" b="1" u="sng" dirty="0" smtClean="0"/>
              <a:t>fondo rischi per conguaglio utenze</a:t>
            </a:r>
            <a:r>
              <a:rPr lang="it-IT" sz="1400" dirty="0" smtClean="0"/>
              <a:t>;</a:t>
            </a:r>
          </a:p>
          <a:p>
            <a:pPr algn="just">
              <a:spcBef>
                <a:spcPts val="600"/>
              </a:spcBef>
              <a:spcAft>
                <a:spcPts val="600"/>
              </a:spcAft>
              <a:buFontTx/>
              <a:buChar char="-"/>
            </a:pPr>
            <a:r>
              <a:rPr lang="it-IT" sz="1400" dirty="0" smtClean="0"/>
              <a:t> € 9.538,40 </a:t>
            </a:r>
            <a:r>
              <a:rPr lang="it-IT" sz="1400" b="1" u="sng" dirty="0" smtClean="0"/>
              <a:t>fondo rischi vari spese e mancate entrate varie c/capitale</a:t>
            </a:r>
            <a:r>
              <a:rPr lang="it-IT" sz="1400" dirty="0" smtClean="0"/>
              <a:t>;</a:t>
            </a:r>
          </a:p>
          <a:p>
            <a:pPr algn="just">
              <a:spcBef>
                <a:spcPts val="600"/>
              </a:spcBef>
              <a:spcAft>
                <a:spcPts val="600"/>
              </a:spcAft>
              <a:buFontTx/>
              <a:buChar char="-"/>
            </a:pPr>
            <a:r>
              <a:rPr lang="it-IT" sz="1400" dirty="0" smtClean="0"/>
              <a:t> € 99.809,59 </a:t>
            </a:r>
            <a:r>
              <a:rPr lang="it-IT" sz="1400" b="1" u="sng" dirty="0" smtClean="0"/>
              <a:t>fondo rischi vari spese e mancate entrate varie correnti</a:t>
            </a:r>
            <a:r>
              <a:rPr lang="it-IT" sz="1400" dirty="0" smtClean="0"/>
              <a:t>.</a:t>
            </a:r>
            <a:endParaRPr lang="it-IT" sz="1400"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7" name="Titolo 6"/>
          <p:cNvSpPr>
            <a:spLocks noGrp="1"/>
          </p:cNvSpPr>
          <p:nvPr>
            <p:ph type="ctrTitle"/>
          </p:nvPr>
        </p:nvSpPr>
        <p:spPr>
          <a:xfrm>
            <a:off x="611560" y="116632"/>
            <a:ext cx="7772400" cy="1124744"/>
          </a:xfrm>
        </p:spPr>
        <p:txBody>
          <a:bodyPr>
            <a:normAutofit/>
          </a:bodyPr>
          <a:lstStyle/>
          <a:p>
            <a:r>
              <a:rPr lang="it-IT" sz="4000" dirty="0" smtClean="0"/>
              <a:t>Quote vincolate: </a:t>
            </a:r>
            <a:r>
              <a:rPr lang="it-IT" sz="4000" b="1" dirty="0" smtClean="0"/>
              <a:t>2.421.017,76</a:t>
            </a:r>
            <a:endParaRPr lang="it-IT" sz="4000" b="1" dirty="0"/>
          </a:p>
        </p:txBody>
      </p:sp>
      <p:graphicFrame>
        <p:nvGraphicFramePr>
          <p:cNvPr id="4" name="Tabella 3">
            <a:extLst>
              <a:ext uri="{FF2B5EF4-FFF2-40B4-BE49-F238E27FC236}">
                <a16:creationId xmlns:a16="http://schemas.microsoft.com/office/drawing/2014/main" xmlns="" id="{0A0D846E-1D48-C49D-9DE2-925E11B6AFD7}"/>
              </a:ext>
            </a:extLst>
          </p:cNvPr>
          <p:cNvGraphicFramePr>
            <a:graphicFrameLocks noGrp="1"/>
          </p:cNvGraphicFramePr>
          <p:nvPr>
            <p:extLst>
              <p:ext uri="{D42A27DB-BD31-4B8C-83A1-F6EECF244321}">
                <p14:modId xmlns="" xmlns:p14="http://schemas.microsoft.com/office/powerpoint/2010/main" val="986180993"/>
              </p:ext>
            </p:extLst>
          </p:nvPr>
        </p:nvGraphicFramePr>
        <p:xfrm>
          <a:off x="381980" y="1556792"/>
          <a:ext cx="8380040" cy="4891638"/>
        </p:xfrm>
        <a:graphic>
          <a:graphicData uri="http://schemas.openxmlformats.org/drawingml/2006/table">
            <a:tbl>
              <a:tblPr firstRow="1" firstCol="1" bandRow="1">
                <a:tableStyleId>{5C22544A-7EE6-4342-B048-85BDC9FD1C3A}</a:tableStyleId>
              </a:tblPr>
              <a:tblGrid>
                <a:gridCol w="6275696">
                  <a:extLst>
                    <a:ext uri="{9D8B030D-6E8A-4147-A177-3AD203B41FA5}">
                      <a16:colId xmlns:a16="http://schemas.microsoft.com/office/drawing/2014/main" xmlns="" val="23211418"/>
                    </a:ext>
                  </a:extLst>
                </a:gridCol>
                <a:gridCol w="2104344">
                  <a:extLst>
                    <a:ext uri="{9D8B030D-6E8A-4147-A177-3AD203B41FA5}">
                      <a16:colId xmlns:a16="http://schemas.microsoft.com/office/drawing/2014/main" xmlns="" val="1830860748"/>
                    </a:ext>
                  </a:extLst>
                </a:gridCol>
              </a:tblGrid>
              <a:tr h="564821">
                <a:tc>
                  <a:txBody>
                    <a:bodyPr/>
                    <a:lstStyle/>
                    <a:p>
                      <a:pPr>
                        <a:lnSpc>
                          <a:spcPct val="107000"/>
                        </a:lnSpc>
                        <a:spcAft>
                          <a:spcPts val="800"/>
                        </a:spcAft>
                      </a:pPr>
                      <a:r>
                        <a:rPr lang="it-IT" sz="1600" dirty="0">
                          <a:effectLst/>
                        </a:rPr>
                        <a:t>FONDO FUNZIONI FONDAMENTALI – QUOTA GENERICA</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tabLst>
                          <a:tab pos="694055" algn="ctr"/>
                        </a:tabLst>
                      </a:pPr>
                      <a:r>
                        <a:rPr lang="it-IT" sz="1600" dirty="0">
                          <a:solidFill>
                            <a:schemeClr val="tx1"/>
                          </a:solidFill>
                          <a:effectLst/>
                        </a:rPr>
                        <a:t>€   </a:t>
                      </a:r>
                      <a:r>
                        <a:rPr lang="it-IT" sz="1600" dirty="0" smtClean="0">
                          <a:solidFill>
                            <a:schemeClr val="tx1"/>
                          </a:solidFill>
                          <a:effectLst/>
                        </a:rPr>
                        <a:t>0,00</a:t>
                      </a:r>
                      <a:endParaRPr lang="it-IT"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039909369"/>
                  </a:ext>
                </a:extLst>
              </a:tr>
              <a:tr h="927647">
                <a:tc>
                  <a:txBody>
                    <a:bodyPr/>
                    <a:lstStyle/>
                    <a:p>
                      <a:pPr>
                        <a:lnSpc>
                          <a:spcPct val="107000"/>
                        </a:lnSpc>
                        <a:spcAft>
                          <a:spcPts val="800"/>
                        </a:spcAft>
                      </a:pPr>
                      <a:r>
                        <a:rPr lang="it-IT" sz="1600" dirty="0">
                          <a:effectLst/>
                        </a:rPr>
                        <a:t>FONDO FUNZIONI FONDAMENTALI – QUOTA 2023 CONTRATTI CONTINUATIVI</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600" dirty="0">
                          <a:solidFill>
                            <a:schemeClr val="tx1"/>
                          </a:solidFill>
                          <a:effectLst/>
                        </a:rPr>
                        <a:t>€  </a:t>
                      </a:r>
                      <a:r>
                        <a:rPr lang="it-IT" sz="1600" dirty="0" smtClean="0">
                          <a:solidFill>
                            <a:schemeClr val="tx1"/>
                          </a:solidFill>
                          <a:effectLst/>
                        </a:rPr>
                        <a:t>  0,00</a:t>
                      </a:r>
                      <a:endParaRPr lang="it-IT"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912788120"/>
                  </a:ext>
                </a:extLst>
              </a:tr>
              <a:tr h="451875">
                <a:tc>
                  <a:txBody>
                    <a:bodyPr/>
                    <a:lstStyle/>
                    <a:p>
                      <a:pPr>
                        <a:lnSpc>
                          <a:spcPct val="107000"/>
                        </a:lnSpc>
                        <a:spcAft>
                          <a:spcPts val="800"/>
                        </a:spcAft>
                      </a:pPr>
                      <a:r>
                        <a:rPr lang="it-IT" sz="1600" dirty="0" smtClean="0">
                          <a:effectLst/>
                        </a:rPr>
                        <a:t>PROVENTI</a:t>
                      </a:r>
                      <a:r>
                        <a:rPr lang="it-IT" sz="1600" baseline="0" dirty="0" smtClean="0">
                          <a:effectLst/>
                        </a:rPr>
                        <a:t> ATTIVITA’ ESTRATTIVE</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600" dirty="0" smtClean="0">
                          <a:solidFill>
                            <a:schemeClr val="tx1"/>
                          </a:solidFill>
                          <a:effectLst/>
                        </a:rPr>
                        <a:t>€ 128.150,95</a:t>
                      </a:r>
                      <a:endParaRPr lang="it-IT"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682611543"/>
                  </a:ext>
                </a:extLst>
              </a:tr>
              <a:tr h="451875">
                <a:tc>
                  <a:txBody>
                    <a:bodyPr/>
                    <a:lstStyle/>
                    <a:p>
                      <a:pPr>
                        <a:lnSpc>
                          <a:spcPct val="107000"/>
                        </a:lnSpc>
                        <a:spcAft>
                          <a:spcPts val="800"/>
                        </a:spcAft>
                      </a:pPr>
                      <a:r>
                        <a:rPr lang="it-IT" sz="1600" dirty="0">
                          <a:effectLst/>
                        </a:rPr>
                        <a:t>QUOTA 10% DEGLI INCASSI RELATIVI ALLA VENDITA DI IMMOBILI</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600" dirty="0">
                          <a:solidFill>
                            <a:schemeClr val="tx1"/>
                          </a:solidFill>
                          <a:effectLst/>
                        </a:rPr>
                        <a:t>€ </a:t>
                      </a:r>
                      <a:r>
                        <a:rPr lang="it-IT" sz="1600" dirty="0" smtClean="0">
                          <a:solidFill>
                            <a:schemeClr val="tx1"/>
                          </a:solidFill>
                          <a:effectLst/>
                        </a:rPr>
                        <a:t>552,00</a:t>
                      </a:r>
                      <a:endParaRPr lang="it-IT"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29743845"/>
                  </a:ext>
                </a:extLst>
              </a:tr>
              <a:tr h="523390">
                <a:tc>
                  <a:txBody>
                    <a:bodyPr/>
                    <a:lstStyle/>
                    <a:p>
                      <a:pPr>
                        <a:lnSpc>
                          <a:spcPct val="107000"/>
                        </a:lnSpc>
                        <a:spcAft>
                          <a:spcPts val="800"/>
                        </a:spcAft>
                      </a:pPr>
                      <a:r>
                        <a:rPr lang="it-IT" sz="1600" dirty="0">
                          <a:effectLst/>
                        </a:rPr>
                        <a:t>QUOTA VINCOLATA DELLA TARI AL SERVIZIO DI GESTIONE RIFIUTI URBANI</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600" dirty="0">
                          <a:solidFill>
                            <a:schemeClr val="tx1"/>
                          </a:solidFill>
                          <a:effectLst/>
                        </a:rPr>
                        <a:t>€ </a:t>
                      </a:r>
                      <a:r>
                        <a:rPr lang="it-IT" sz="1600" dirty="0" smtClean="0">
                          <a:solidFill>
                            <a:schemeClr val="tx1"/>
                          </a:solidFill>
                          <a:effectLst/>
                        </a:rPr>
                        <a:t>634.761,14</a:t>
                      </a:r>
                      <a:endParaRPr lang="it-IT"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707056314"/>
                  </a:ext>
                </a:extLst>
              </a:tr>
              <a:tr h="451875">
                <a:tc>
                  <a:txBody>
                    <a:bodyPr/>
                    <a:lstStyle/>
                    <a:p>
                      <a:pPr>
                        <a:lnSpc>
                          <a:spcPct val="107000"/>
                        </a:lnSpc>
                        <a:spcAft>
                          <a:spcPts val="800"/>
                        </a:spcAft>
                      </a:pPr>
                      <a:r>
                        <a:rPr lang="it-IT" sz="1600" dirty="0">
                          <a:effectLst/>
                        </a:rPr>
                        <a:t>QUOTA DEI PERMESSI </a:t>
                      </a:r>
                      <a:r>
                        <a:rPr lang="it-IT" sz="1600" dirty="0" err="1">
                          <a:effectLst/>
                        </a:rPr>
                        <a:t>DI</a:t>
                      </a:r>
                      <a:r>
                        <a:rPr lang="it-IT" sz="1600" dirty="0">
                          <a:effectLst/>
                        </a:rPr>
                        <a:t> COSTRUIRE</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600" dirty="0">
                          <a:solidFill>
                            <a:schemeClr val="tx1"/>
                          </a:solidFill>
                          <a:effectLst/>
                        </a:rPr>
                        <a:t>€ </a:t>
                      </a:r>
                      <a:r>
                        <a:rPr lang="it-IT" sz="1600" dirty="0" smtClean="0">
                          <a:solidFill>
                            <a:schemeClr val="tx1"/>
                          </a:solidFill>
                          <a:effectLst/>
                        </a:rPr>
                        <a:t>88.727,28</a:t>
                      </a:r>
                      <a:endParaRPr lang="it-IT"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867487298"/>
                  </a:ext>
                </a:extLst>
              </a:tr>
              <a:tr h="451875">
                <a:tc>
                  <a:txBody>
                    <a:bodyPr/>
                    <a:lstStyle/>
                    <a:p>
                      <a:pPr>
                        <a:lnSpc>
                          <a:spcPct val="107000"/>
                        </a:lnSpc>
                        <a:spcAft>
                          <a:spcPts val="800"/>
                        </a:spcAft>
                      </a:pPr>
                      <a:r>
                        <a:rPr lang="it-IT" sz="1600" dirty="0">
                          <a:effectLst/>
                        </a:rPr>
                        <a:t>QUOTA ONERI </a:t>
                      </a:r>
                      <a:r>
                        <a:rPr lang="it-IT" sz="1600" dirty="0" err="1">
                          <a:effectLst/>
                        </a:rPr>
                        <a:t>DI</a:t>
                      </a:r>
                      <a:r>
                        <a:rPr lang="it-IT" sz="1600" dirty="0">
                          <a:effectLst/>
                        </a:rPr>
                        <a:t> URBANIZZAZIONE SECONDARIA ENTI RELIGIOSI</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600" dirty="0" smtClean="0">
                          <a:solidFill>
                            <a:schemeClr val="tx1"/>
                          </a:solidFill>
                          <a:effectLst/>
                        </a:rPr>
                        <a:t>€</a:t>
                      </a:r>
                      <a:r>
                        <a:rPr lang="it-IT" sz="1600" baseline="0" dirty="0" smtClean="0">
                          <a:solidFill>
                            <a:schemeClr val="tx1"/>
                          </a:solidFill>
                          <a:effectLst/>
                        </a:rPr>
                        <a:t> </a:t>
                      </a:r>
                      <a:r>
                        <a:rPr lang="it-IT" sz="1600" dirty="0" smtClean="0">
                          <a:solidFill>
                            <a:schemeClr val="tx1"/>
                          </a:solidFill>
                          <a:effectLst/>
                        </a:rPr>
                        <a:t>4.010,08</a:t>
                      </a:r>
                      <a:endParaRPr lang="it-IT"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525059102"/>
                  </a:ext>
                </a:extLst>
              </a:tr>
              <a:tr h="616405">
                <a:tc>
                  <a:txBody>
                    <a:bodyPr/>
                    <a:lstStyle/>
                    <a:p>
                      <a:pPr>
                        <a:lnSpc>
                          <a:spcPct val="107000"/>
                        </a:lnSpc>
                        <a:spcAft>
                          <a:spcPts val="800"/>
                        </a:spcAft>
                      </a:pPr>
                      <a:r>
                        <a:rPr lang="it-IT" sz="1600" dirty="0" smtClean="0">
                          <a:effectLst/>
                        </a:rPr>
                        <a:t>QUOTA VINCOLATA SERVIZIO SOCIALE, ASILI NIDO E DISABILI</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600" dirty="0" smtClean="0">
                          <a:solidFill>
                            <a:schemeClr val="tx1"/>
                          </a:solidFill>
                          <a:effectLst/>
                        </a:rPr>
                        <a:t>€</a:t>
                      </a:r>
                      <a:r>
                        <a:rPr lang="it-IT" sz="1600" baseline="0" dirty="0" smtClean="0">
                          <a:solidFill>
                            <a:schemeClr val="tx1"/>
                          </a:solidFill>
                          <a:effectLst/>
                        </a:rPr>
                        <a:t> </a:t>
                      </a:r>
                      <a:r>
                        <a:rPr lang="it-IT" sz="1600" dirty="0" smtClean="0">
                          <a:solidFill>
                            <a:schemeClr val="tx1"/>
                          </a:solidFill>
                          <a:effectLst/>
                        </a:rPr>
                        <a:t>92.097,66</a:t>
                      </a:r>
                      <a:endParaRPr lang="it-IT"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479172242"/>
                  </a:ext>
                </a:extLst>
              </a:tr>
              <a:tr h="451875">
                <a:tc>
                  <a:txBody>
                    <a:bodyPr/>
                    <a:lstStyle/>
                    <a:p>
                      <a:pPr>
                        <a:lnSpc>
                          <a:spcPct val="107000"/>
                        </a:lnSpc>
                        <a:spcAft>
                          <a:spcPts val="800"/>
                        </a:spcAft>
                      </a:pPr>
                      <a:r>
                        <a:rPr lang="it-IT" sz="1600">
                          <a:effectLst/>
                        </a:rPr>
                        <a:t>ALTRI VINCOLI DA LEGGE</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600" dirty="0" smtClean="0">
                          <a:solidFill>
                            <a:schemeClr val="tx1"/>
                          </a:solidFill>
                          <a:effectLst/>
                        </a:rPr>
                        <a:t>€ 97.546,22</a:t>
                      </a:r>
                      <a:endParaRPr lang="it-IT"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704326192"/>
                  </a:ext>
                </a:extLst>
              </a:tr>
            </a:tbl>
          </a:graphicData>
        </a:graphic>
      </p:graphicFrame>
      <p:sp>
        <p:nvSpPr>
          <p:cNvPr id="6" name="CasellaDiTesto 5"/>
          <p:cNvSpPr txBox="1"/>
          <p:nvPr/>
        </p:nvSpPr>
        <p:spPr>
          <a:xfrm>
            <a:off x="611560" y="1124744"/>
            <a:ext cx="6685163" cy="369332"/>
          </a:xfrm>
          <a:prstGeom prst="rect">
            <a:avLst/>
          </a:prstGeom>
          <a:noFill/>
        </p:spPr>
        <p:txBody>
          <a:bodyPr wrap="none" rtlCol="0">
            <a:spAutoFit/>
          </a:bodyPr>
          <a:lstStyle/>
          <a:p>
            <a:r>
              <a:rPr lang="it-IT" dirty="0" smtClean="0"/>
              <a:t>1) Vincoli derivanti dalla legge e dai principi contabili: </a:t>
            </a:r>
            <a:r>
              <a:rPr lang="it-IT" b="1" dirty="0" smtClean="0"/>
              <a:t>€ 1.045.845,33 </a:t>
            </a:r>
            <a:endParaRPr lang="it-IT" b="1"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7" name="Titolo 6"/>
          <p:cNvSpPr>
            <a:spLocks noGrp="1"/>
          </p:cNvSpPr>
          <p:nvPr>
            <p:ph type="ctrTitle"/>
          </p:nvPr>
        </p:nvSpPr>
        <p:spPr>
          <a:xfrm>
            <a:off x="611560" y="332656"/>
            <a:ext cx="7772400" cy="1124744"/>
          </a:xfrm>
        </p:spPr>
        <p:txBody>
          <a:bodyPr>
            <a:normAutofit/>
          </a:bodyPr>
          <a:lstStyle/>
          <a:p>
            <a:r>
              <a:rPr lang="it-IT" sz="4800" b="1" dirty="0" smtClean="0"/>
              <a:t>Altri Vincoli</a:t>
            </a:r>
            <a:endParaRPr lang="it-IT" sz="4800" b="1" dirty="0"/>
          </a:p>
        </p:txBody>
      </p:sp>
      <p:sp>
        <p:nvSpPr>
          <p:cNvPr id="5" name="CasellaDiTesto 4">
            <a:extLst>
              <a:ext uri="{FF2B5EF4-FFF2-40B4-BE49-F238E27FC236}">
                <a16:creationId xmlns:a16="http://schemas.microsoft.com/office/drawing/2014/main" xmlns="" id="{923BC217-2071-CCE9-5B90-8DCFA32838AE}"/>
              </a:ext>
            </a:extLst>
          </p:cNvPr>
          <p:cNvSpPr txBox="1"/>
          <p:nvPr/>
        </p:nvSpPr>
        <p:spPr>
          <a:xfrm>
            <a:off x="467544" y="1988840"/>
            <a:ext cx="8323868" cy="3539430"/>
          </a:xfrm>
          <a:prstGeom prst="rect">
            <a:avLst/>
          </a:prstGeom>
          <a:noFill/>
        </p:spPr>
        <p:txBody>
          <a:bodyPr wrap="square" rtlCol="0">
            <a:spAutoFit/>
          </a:bodyPr>
          <a:lstStyle/>
          <a:p>
            <a:r>
              <a:rPr lang="it-IT" sz="3200" dirty="0">
                <a:latin typeface="Trebuchet MS" pitchFamily="34" charset="0"/>
                <a:ea typeface="+mj-ea"/>
                <a:cs typeface="+mj-cs"/>
              </a:rPr>
              <a:t>2</a:t>
            </a:r>
            <a:r>
              <a:rPr kumimoji="0" lang="it-IT" sz="3200" b="0" i="0" u="none" strike="noStrike" kern="1200" cap="none" spc="0" normalizeH="0" baseline="0" noProof="0" dirty="0">
                <a:ln>
                  <a:noFill/>
                </a:ln>
                <a:effectLst/>
                <a:uLnTx/>
                <a:uFillTx/>
                <a:latin typeface="Trebuchet MS" pitchFamily="34" charset="0"/>
                <a:ea typeface="+mj-ea"/>
                <a:cs typeface="+mj-cs"/>
              </a:rPr>
              <a:t>)Vincoli da trasferimenti  € </a:t>
            </a:r>
            <a:r>
              <a:rPr lang="it-IT" sz="3200" dirty="0" smtClean="0">
                <a:latin typeface="Trebuchet MS" pitchFamily="34" charset="0"/>
                <a:ea typeface="+mj-ea"/>
                <a:cs typeface="+mj-cs"/>
              </a:rPr>
              <a:t>1.143.989,42</a:t>
            </a:r>
            <a:endParaRPr kumimoji="0" lang="it-IT" sz="3200" b="0" i="0" u="none" strike="noStrike" kern="1200" cap="none" spc="0" normalizeH="0" baseline="0" noProof="0" dirty="0">
              <a:ln>
                <a:noFill/>
              </a:ln>
              <a:effectLst/>
              <a:uLnTx/>
              <a:uFillTx/>
              <a:latin typeface="Trebuchet MS" pitchFamily="34" charset="0"/>
              <a:ea typeface="+mj-ea"/>
              <a:cs typeface="+mj-cs"/>
            </a:endParaRPr>
          </a:p>
          <a:p>
            <a:endParaRPr lang="it-IT" sz="3200" dirty="0">
              <a:latin typeface="Trebuchet MS" pitchFamily="34" charset="0"/>
              <a:ea typeface="+mj-ea"/>
              <a:cs typeface="+mj-cs"/>
            </a:endParaRPr>
          </a:p>
          <a:p>
            <a:endParaRPr lang="it-IT" sz="3200" dirty="0">
              <a:latin typeface="Trebuchet MS" pitchFamily="34" charset="0"/>
              <a:ea typeface="+mj-ea"/>
              <a:cs typeface="+mj-cs"/>
            </a:endParaRPr>
          </a:p>
          <a:p>
            <a:r>
              <a:rPr lang="it-IT" sz="3200" dirty="0">
                <a:latin typeface="Trebuchet MS" pitchFamily="34" charset="0"/>
                <a:ea typeface="+mj-ea"/>
                <a:cs typeface="+mj-cs"/>
              </a:rPr>
              <a:t>3)Vincoli da finanziamenti € </a:t>
            </a:r>
            <a:r>
              <a:rPr lang="it-IT" sz="3200" dirty="0" smtClean="0">
                <a:latin typeface="Trebuchet MS" pitchFamily="34" charset="0"/>
                <a:ea typeface="+mj-ea"/>
                <a:cs typeface="+mj-cs"/>
              </a:rPr>
              <a:t>40.686,12</a:t>
            </a:r>
            <a:endParaRPr lang="it-IT" sz="3200" dirty="0">
              <a:latin typeface="Trebuchet MS" pitchFamily="34" charset="0"/>
              <a:ea typeface="+mj-ea"/>
              <a:cs typeface="+mj-cs"/>
            </a:endParaRPr>
          </a:p>
          <a:p>
            <a:endParaRPr lang="it-IT" sz="3200" dirty="0">
              <a:latin typeface="Trebuchet MS" pitchFamily="34" charset="0"/>
              <a:ea typeface="+mj-ea"/>
              <a:cs typeface="+mj-cs"/>
            </a:endParaRPr>
          </a:p>
          <a:p>
            <a:endParaRPr lang="it-IT" sz="3200" dirty="0">
              <a:latin typeface="Trebuchet MS" pitchFamily="34" charset="0"/>
              <a:ea typeface="+mj-ea"/>
              <a:cs typeface="+mj-cs"/>
            </a:endParaRPr>
          </a:p>
          <a:p>
            <a:r>
              <a:rPr lang="it-IT" sz="3200" dirty="0">
                <a:latin typeface="Trebuchet MS" pitchFamily="34" charset="0"/>
                <a:ea typeface="+mj-ea"/>
                <a:cs typeface="+mj-cs"/>
              </a:rPr>
              <a:t>4)Vincoli definiti dall’ ente € </a:t>
            </a:r>
            <a:r>
              <a:rPr lang="it-IT" sz="3200" dirty="0" smtClean="0">
                <a:latin typeface="Trebuchet MS" pitchFamily="34" charset="0"/>
                <a:ea typeface="+mj-ea"/>
                <a:cs typeface="+mj-cs"/>
              </a:rPr>
              <a:t>190.496,89</a:t>
            </a:r>
            <a:endParaRPr lang="it-IT" sz="3200" dirty="0">
              <a:latin typeface="Trebuchet MS" pitchFamily="34" charset="0"/>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xmlns="" id="{DDE900E8-4698-6B1F-EB08-FC63C86766F5}"/>
              </a:ext>
            </a:extLst>
          </p:cNvPr>
          <p:cNvSpPr txBox="1">
            <a:spLocks/>
          </p:cNvSpPr>
          <p:nvPr/>
        </p:nvSpPr>
        <p:spPr>
          <a:xfrm>
            <a:off x="273666" y="548680"/>
            <a:ext cx="8596668" cy="2048759"/>
          </a:xfrm>
          <a:prstGeom prst="rect">
            <a:avLst/>
          </a:prstGeom>
        </p:spPr>
        <p:txBody>
          <a:bodyPr vert="horz" lIns="91440" tIns="45720" rIns="91440" bIns="45720" rtlCol="0" anchor="ctr">
            <a:normAutofit/>
          </a:bodyPr>
          <a:lstStyle/>
          <a:p>
            <a:pPr lvl="0" algn="ctr">
              <a:spcBef>
                <a:spcPct val="0"/>
              </a:spcBef>
            </a:pPr>
            <a:r>
              <a:rPr kumimoji="0" lang="it-IT" sz="2800" b="0" i="0" u="none" strike="noStrike" kern="1200" cap="none" spc="0" normalizeH="0" baseline="0" noProof="0" dirty="0" smtClean="0">
                <a:ln>
                  <a:noFill/>
                </a:ln>
                <a:solidFill>
                  <a:schemeClr val="tx1"/>
                </a:solidFill>
                <a:effectLst/>
                <a:uLnTx/>
                <a:uFillTx/>
                <a:latin typeface="+mj-lt"/>
                <a:ea typeface="+mj-ea"/>
                <a:cs typeface="+mj-cs"/>
              </a:rPr>
              <a:t>Parte destinata a investimenti           </a:t>
            </a:r>
            <a:r>
              <a:rPr lang="it-IT" sz="2800" dirty="0" smtClean="0">
                <a:latin typeface="+mj-lt"/>
                <a:ea typeface="+mj-ea"/>
                <a:cs typeface="+mj-cs"/>
              </a:rPr>
              <a:t>€ 157.500,50 </a:t>
            </a:r>
            <a:r>
              <a:rPr kumimoji="0" lang="it-IT" sz="4400" b="0" i="0" u="none" strike="noStrike" kern="1200" cap="none" spc="0" normalizeH="0" baseline="0" noProof="0" dirty="0" smtClean="0">
                <a:ln>
                  <a:noFill/>
                </a:ln>
                <a:solidFill>
                  <a:schemeClr val="tx1"/>
                </a:solidFill>
                <a:effectLst/>
                <a:uLnTx/>
                <a:uFillTx/>
                <a:latin typeface="+mj-lt"/>
                <a:ea typeface="+mj-ea"/>
                <a:cs typeface="+mj-cs"/>
              </a:rPr>
              <a:t/>
            </a:r>
            <a:br>
              <a:rPr kumimoji="0" lang="it-IT" sz="4400" b="0" i="0" u="none" strike="noStrike" kern="1200" cap="none" spc="0" normalizeH="0" baseline="0" noProof="0" dirty="0" smtClean="0">
                <a:ln>
                  <a:noFill/>
                </a:ln>
                <a:solidFill>
                  <a:schemeClr val="tx1"/>
                </a:solidFill>
                <a:effectLst/>
                <a:uLnTx/>
                <a:uFillTx/>
                <a:latin typeface="+mj-lt"/>
                <a:ea typeface="+mj-ea"/>
                <a:cs typeface="+mj-cs"/>
              </a:rPr>
            </a:br>
            <a:r>
              <a:rPr kumimoji="0" lang="it-IT" sz="4400" b="0" i="0" u="none" strike="noStrike" kern="1200" cap="none" spc="0" normalizeH="0" baseline="0" noProof="0" dirty="0" smtClean="0">
                <a:ln>
                  <a:noFill/>
                </a:ln>
                <a:solidFill>
                  <a:schemeClr val="tx1"/>
                </a:solidFill>
                <a:effectLst/>
                <a:uLnTx/>
                <a:uFillTx/>
                <a:latin typeface="+mj-lt"/>
                <a:ea typeface="+mj-ea"/>
                <a:cs typeface="+mj-cs"/>
              </a:rPr>
              <a:t/>
            </a:r>
            <a:br>
              <a:rPr kumimoji="0" lang="it-IT" sz="4400" b="0" i="0" u="none" strike="noStrike" kern="1200" cap="none" spc="0" normalizeH="0" baseline="0" noProof="0" dirty="0" smtClean="0">
                <a:ln>
                  <a:noFill/>
                </a:ln>
                <a:solidFill>
                  <a:schemeClr val="tx1"/>
                </a:solidFill>
                <a:effectLst/>
                <a:uLnTx/>
                <a:uFillTx/>
                <a:latin typeface="+mj-lt"/>
                <a:ea typeface="+mj-ea"/>
                <a:cs typeface="+mj-cs"/>
              </a:rPr>
            </a:br>
            <a:r>
              <a:rPr kumimoji="0" lang="it-IT" sz="2800" b="0" i="0" u="none" strike="noStrike" kern="1200" cap="none" spc="0" normalizeH="0" baseline="0" noProof="0" dirty="0" smtClean="0">
                <a:ln>
                  <a:noFill/>
                </a:ln>
                <a:solidFill>
                  <a:schemeClr val="tx1"/>
                </a:solidFill>
                <a:effectLst/>
                <a:uLnTx/>
                <a:uFillTx/>
                <a:latin typeface="+mj-lt"/>
                <a:ea typeface="+mj-ea"/>
                <a:cs typeface="+mj-cs"/>
              </a:rPr>
              <a:t>Avanzo disponibile             </a:t>
            </a:r>
            <a:r>
              <a:rPr lang="it-IT" sz="2800" dirty="0" smtClean="0">
                <a:latin typeface="+mj-lt"/>
                <a:ea typeface="+mj-ea"/>
                <a:cs typeface="+mj-cs"/>
              </a:rPr>
              <a:t>€ 626.383,86 </a:t>
            </a:r>
            <a:r>
              <a:rPr kumimoji="0" lang="it-IT" sz="2800" b="0" i="0" u="none" strike="noStrike" kern="1200" cap="none" spc="0" normalizeH="0" baseline="0" noProof="0" dirty="0" smtClean="0">
                <a:ln>
                  <a:noFill/>
                </a:ln>
                <a:solidFill>
                  <a:schemeClr val="tx1"/>
                </a:solidFill>
                <a:effectLst/>
                <a:uLnTx/>
                <a:uFillTx/>
                <a:latin typeface="+mj-lt"/>
                <a:ea typeface="+mj-ea"/>
                <a:cs typeface="+mj-cs"/>
              </a:rPr>
              <a:t/>
            </a:r>
            <a:br>
              <a:rPr kumimoji="0" lang="it-IT" sz="2800" b="0" i="0" u="none" strike="noStrike" kern="1200" cap="none" spc="0" normalizeH="0" baseline="0" noProof="0" dirty="0" smtClean="0">
                <a:ln>
                  <a:noFill/>
                </a:ln>
                <a:solidFill>
                  <a:schemeClr val="tx1"/>
                </a:solidFill>
                <a:effectLst/>
                <a:uLnTx/>
                <a:uFillTx/>
                <a:latin typeface="+mj-lt"/>
                <a:ea typeface="+mj-ea"/>
                <a:cs typeface="+mj-cs"/>
              </a:rPr>
            </a:br>
            <a:endParaRPr kumimoji="0" lang="it-IT" sz="2800" b="0" i="0" u="none" strike="noStrike" kern="1200" cap="none" spc="0" normalizeH="0" baseline="0" noProof="0" dirty="0">
              <a:ln>
                <a:noFill/>
              </a:ln>
              <a:solidFill>
                <a:schemeClr val="tx1"/>
              </a:solidFill>
              <a:effectLst/>
              <a:uLnTx/>
              <a:uFillTx/>
              <a:latin typeface="+mj-lt"/>
              <a:ea typeface="+mj-ea"/>
              <a:cs typeface="+mj-cs"/>
            </a:endParaRPr>
          </a:p>
        </p:txBody>
      </p:sp>
      <p:sp>
        <p:nvSpPr>
          <p:cNvPr id="6" name="Freccia in giù 5">
            <a:extLst>
              <a:ext uri="{FF2B5EF4-FFF2-40B4-BE49-F238E27FC236}">
                <a16:creationId xmlns:a16="http://schemas.microsoft.com/office/drawing/2014/main" xmlns="" id="{A8F5FFCB-34B8-A1FD-0EC0-EF8FF14CB217}"/>
              </a:ext>
            </a:extLst>
          </p:cNvPr>
          <p:cNvSpPr/>
          <p:nvPr/>
        </p:nvSpPr>
        <p:spPr>
          <a:xfrm>
            <a:off x="4336330" y="2420888"/>
            <a:ext cx="471340" cy="575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xmlns="" id="{F8EF9B29-BD90-1749-9380-26BAAE62F08B}"/>
              </a:ext>
            </a:extLst>
          </p:cNvPr>
          <p:cNvSpPr txBox="1"/>
          <p:nvPr/>
        </p:nvSpPr>
        <p:spPr>
          <a:xfrm>
            <a:off x="755576" y="3212976"/>
            <a:ext cx="8880048" cy="2358915"/>
          </a:xfrm>
          <a:prstGeom prst="rect">
            <a:avLst/>
          </a:prstGeom>
          <a:noFill/>
        </p:spPr>
        <p:txBody>
          <a:bodyPr wrap="square">
            <a:spAutoFit/>
          </a:bodyPr>
          <a:lstStyle/>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L’ART. 187 AGGIORNATO CI INDICA CHE PUO’ ESSERE USATO PER:</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mj-lt"/>
              <a:buAutoNum type="alphaLcParenR"/>
            </a:pPr>
            <a:r>
              <a:rPr lang="it-IT" sz="1800" dirty="0">
                <a:effectLst/>
                <a:latin typeface="Calibri" panose="020F0502020204030204" pitchFamily="34" charset="0"/>
                <a:ea typeface="Calibri" panose="020F0502020204030204" pitchFamily="34" charset="0"/>
                <a:cs typeface="Times New Roman" panose="02020603050405020304" pitchFamily="18" charset="0"/>
              </a:rPr>
              <a:t>LA COPERTURA DEI DEBITI FUORI BILANCIO</a:t>
            </a:r>
          </a:p>
          <a:p>
            <a:pPr marL="342900" lvl="0" indent="-342900">
              <a:lnSpc>
                <a:spcPct val="107000"/>
              </a:lnSpc>
              <a:buFont typeface="+mj-lt"/>
              <a:buAutoNum type="alphaLcParenR"/>
            </a:pPr>
            <a:r>
              <a:rPr lang="it-IT" sz="1800" dirty="0">
                <a:effectLst/>
                <a:latin typeface="Calibri" panose="020F0502020204030204" pitchFamily="34" charset="0"/>
                <a:ea typeface="Calibri" panose="020F0502020204030204" pitchFamily="34" charset="0"/>
                <a:cs typeface="Times New Roman" panose="02020603050405020304" pitchFamily="18" charset="0"/>
              </a:rPr>
              <a:t>PER I PROVVEDIMENTI DEGLI EQUILIBRI DI BILANCIO</a:t>
            </a:r>
          </a:p>
          <a:p>
            <a:pPr marL="342900" lvl="0" indent="-342900">
              <a:lnSpc>
                <a:spcPct val="107000"/>
              </a:lnSpc>
              <a:buFont typeface="+mj-lt"/>
              <a:buAutoNum type="alphaLcParenR"/>
            </a:pPr>
            <a:r>
              <a:rPr lang="it-IT" sz="1800" dirty="0">
                <a:effectLst/>
                <a:latin typeface="Calibri" panose="020F0502020204030204" pitchFamily="34" charset="0"/>
                <a:ea typeface="Calibri" panose="020F0502020204030204" pitchFamily="34" charset="0"/>
                <a:cs typeface="Times New Roman" panose="02020603050405020304" pitchFamily="18" charset="0"/>
              </a:rPr>
              <a:t>PER IL FINANZIAMENTO DI SPESE D’ INVESTIMENTO </a:t>
            </a:r>
          </a:p>
          <a:p>
            <a:pPr marL="342900" lvl="0" indent="-342900">
              <a:lnSpc>
                <a:spcPct val="107000"/>
              </a:lnSpc>
              <a:buFont typeface="+mj-lt"/>
              <a:buAutoNum type="alphaLcParenR"/>
            </a:pPr>
            <a:r>
              <a:rPr lang="it-IT" sz="1800" dirty="0">
                <a:effectLst/>
                <a:latin typeface="Calibri" panose="020F0502020204030204" pitchFamily="34" charset="0"/>
                <a:ea typeface="Calibri" panose="020F0502020204030204" pitchFamily="34" charset="0"/>
                <a:cs typeface="Times New Roman" panose="02020603050405020304" pitchFamily="18" charset="0"/>
              </a:rPr>
              <a:t>PER IL FINANZIAMENTO DI SPESE CORRENTI NON PERMANENTI</a:t>
            </a:r>
          </a:p>
          <a:p>
            <a:pPr marL="342900" lvl="0" indent="-342900">
              <a:lnSpc>
                <a:spcPct val="107000"/>
              </a:lnSpc>
              <a:spcAft>
                <a:spcPts val="800"/>
              </a:spcAft>
              <a:buFont typeface="+mj-lt"/>
              <a:buAutoNum type="alphaLcParenR"/>
            </a:pPr>
            <a:r>
              <a:rPr lang="it-IT" sz="1800" dirty="0">
                <a:effectLst/>
                <a:latin typeface="Calibri" panose="020F0502020204030204" pitchFamily="34" charset="0"/>
                <a:ea typeface="Calibri" panose="020F0502020204030204" pitchFamily="34" charset="0"/>
                <a:cs typeface="Times New Roman" panose="02020603050405020304" pitchFamily="18" charset="0"/>
              </a:rPr>
              <a:t>PER L’ESTINZIONE ANTICIPATA DEI PRESTITI</a:t>
            </a: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7" name="Titolo 6"/>
          <p:cNvSpPr>
            <a:spLocks noGrp="1"/>
          </p:cNvSpPr>
          <p:nvPr>
            <p:ph type="ctrTitle"/>
          </p:nvPr>
        </p:nvSpPr>
        <p:spPr>
          <a:xfrm>
            <a:off x="611560" y="332656"/>
            <a:ext cx="7772400" cy="1124744"/>
          </a:xfrm>
        </p:spPr>
        <p:txBody>
          <a:bodyPr>
            <a:normAutofit/>
          </a:bodyPr>
          <a:lstStyle/>
          <a:p>
            <a:r>
              <a:rPr lang="it-IT" sz="4000" dirty="0" smtClean="0"/>
              <a:t>Andamento incasso entrate</a:t>
            </a:r>
            <a:endParaRPr lang="it-IT" sz="4000" b="1" dirty="0"/>
          </a:p>
        </p:txBody>
      </p:sp>
      <p:graphicFrame>
        <p:nvGraphicFramePr>
          <p:cNvPr id="22530" name="Object 2"/>
          <p:cNvGraphicFramePr>
            <a:graphicFrameLocks noChangeAspect="1"/>
          </p:cNvGraphicFramePr>
          <p:nvPr/>
        </p:nvGraphicFramePr>
        <p:xfrm>
          <a:off x="1099693" y="1782999"/>
          <a:ext cx="6944614" cy="3292003"/>
        </p:xfrm>
        <a:graphic>
          <a:graphicData uri="http://schemas.openxmlformats.org/presentationml/2006/ole">
            <p:oleObj spid="_x0000_s22530" name="Foglio di lavoro" r:id="rId4" imgW="5686406" imgH="2695439" progId="Excel.Sheet.12">
              <p:embed/>
            </p:oleObj>
          </a:graphicData>
        </a:graphic>
      </p:graphicFrame>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7" name="Titolo 6"/>
          <p:cNvSpPr>
            <a:spLocks noGrp="1"/>
          </p:cNvSpPr>
          <p:nvPr>
            <p:ph type="ctrTitle"/>
          </p:nvPr>
        </p:nvSpPr>
        <p:spPr>
          <a:xfrm>
            <a:off x="431540" y="332656"/>
            <a:ext cx="8280920" cy="1124744"/>
          </a:xfrm>
        </p:spPr>
        <p:txBody>
          <a:bodyPr>
            <a:normAutofit fontScale="90000"/>
          </a:bodyPr>
          <a:lstStyle/>
          <a:p>
            <a:r>
              <a:rPr lang="it-IT" sz="4000" dirty="0" smtClean="0"/>
              <a:t>Rispetto soglia di copertura costi per servizi – Soglia minima al 36%</a:t>
            </a:r>
            <a:endParaRPr lang="it-IT" sz="4000" b="1" dirty="0"/>
          </a:p>
        </p:txBody>
      </p:sp>
      <p:graphicFrame>
        <p:nvGraphicFramePr>
          <p:cNvPr id="23555" name="Object 3"/>
          <p:cNvGraphicFramePr>
            <a:graphicFrameLocks noChangeAspect="1"/>
          </p:cNvGraphicFramePr>
          <p:nvPr/>
        </p:nvGraphicFramePr>
        <p:xfrm>
          <a:off x="1265238" y="1557338"/>
          <a:ext cx="6145212" cy="4632325"/>
        </p:xfrm>
        <a:graphic>
          <a:graphicData uri="http://schemas.openxmlformats.org/presentationml/2006/ole">
            <p:oleObj spid="_x0000_s23555" name="Foglio di lavoro" r:id="rId4" imgW="5572029" imgH="4200525" progId="Excel.Sheet.12">
              <p:embed/>
            </p:oleObj>
          </a:graphicData>
        </a:graphic>
      </p:graphicFrame>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7" name="Titolo 6"/>
          <p:cNvSpPr>
            <a:spLocks noGrp="1"/>
          </p:cNvSpPr>
          <p:nvPr>
            <p:ph type="ctrTitle"/>
          </p:nvPr>
        </p:nvSpPr>
        <p:spPr>
          <a:xfrm>
            <a:off x="431540" y="332656"/>
            <a:ext cx="8280920" cy="1124744"/>
          </a:xfrm>
        </p:spPr>
        <p:txBody>
          <a:bodyPr>
            <a:normAutofit/>
          </a:bodyPr>
          <a:lstStyle/>
          <a:p>
            <a:r>
              <a:rPr lang="it-IT" sz="4000" dirty="0" smtClean="0"/>
              <a:t>Andamento della spesa corrente</a:t>
            </a:r>
            <a:endParaRPr lang="it-IT" sz="4000" b="1" dirty="0"/>
          </a:p>
        </p:txBody>
      </p:sp>
      <p:graphicFrame>
        <p:nvGraphicFramePr>
          <p:cNvPr id="24579" name="Object 3"/>
          <p:cNvGraphicFramePr>
            <a:graphicFrameLocks noChangeAspect="1"/>
          </p:cNvGraphicFramePr>
          <p:nvPr/>
        </p:nvGraphicFramePr>
        <p:xfrm>
          <a:off x="1500290" y="1900238"/>
          <a:ext cx="6143421" cy="3905026"/>
        </p:xfrm>
        <a:graphic>
          <a:graphicData uri="http://schemas.openxmlformats.org/presentationml/2006/ole">
            <p:oleObj spid="_x0000_s24579" name="Foglio di lavoro" r:id="rId4" imgW="4810233" imgH="3057627" progId="Excel.Sheet.12">
              <p:embed/>
            </p:oleObj>
          </a:graphicData>
        </a:graphic>
      </p:graphicFrame>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7" name="Titolo 6"/>
          <p:cNvSpPr>
            <a:spLocks noGrp="1"/>
          </p:cNvSpPr>
          <p:nvPr>
            <p:ph type="ctrTitle"/>
          </p:nvPr>
        </p:nvSpPr>
        <p:spPr>
          <a:xfrm>
            <a:off x="431540" y="332656"/>
            <a:ext cx="8280920" cy="1124744"/>
          </a:xfrm>
        </p:spPr>
        <p:txBody>
          <a:bodyPr>
            <a:normAutofit/>
          </a:bodyPr>
          <a:lstStyle/>
          <a:p>
            <a:r>
              <a:rPr lang="it-IT" sz="4000" dirty="0" smtClean="0"/>
              <a:t>Composizione della spesa corrente</a:t>
            </a:r>
            <a:endParaRPr lang="it-IT" sz="4000" b="1" dirty="0"/>
          </a:p>
        </p:txBody>
      </p:sp>
      <p:graphicFrame>
        <p:nvGraphicFramePr>
          <p:cNvPr id="4" name="Grafico 3"/>
          <p:cNvGraphicFramePr/>
          <p:nvPr/>
        </p:nvGraphicFramePr>
        <p:xfrm>
          <a:off x="1763688" y="1772816"/>
          <a:ext cx="5598368" cy="403589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7" name="Titolo 6"/>
          <p:cNvSpPr>
            <a:spLocks noGrp="1"/>
          </p:cNvSpPr>
          <p:nvPr>
            <p:ph type="ctrTitle"/>
          </p:nvPr>
        </p:nvSpPr>
        <p:spPr>
          <a:xfrm>
            <a:off x="431540" y="332656"/>
            <a:ext cx="8280920" cy="1124744"/>
          </a:xfrm>
        </p:spPr>
        <p:txBody>
          <a:bodyPr>
            <a:normAutofit/>
          </a:bodyPr>
          <a:lstStyle/>
          <a:p>
            <a:r>
              <a:rPr lang="it-IT" sz="4000" dirty="0" smtClean="0"/>
              <a:t>Andamento spesa per utenze</a:t>
            </a:r>
            <a:endParaRPr lang="it-IT" sz="4000" b="1" dirty="0"/>
          </a:p>
        </p:txBody>
      </p:sp>
      <p:graphicFrame>
        <p:nvGraphicFramePr>
          <p:cNvPr id="32769" name="Object 1"/>
          <p:cNvGraphicFramePr>
            <a:graphicFrameLocks noChangeAspect="1"/>
          </p:cNvGraphicFramePr>
          <p:nvPr/>
        </p:nvGraphicFramePr>
        <p:xfrm>
          <a:off x="443315" y="2204864"/>
          <a:ext cx="8257370" cy="2459905"/>
        </p:xfrm>
        <a:graphic>
          <a:graphicData uri="http://schemas.openxmlformats.org/presentationml/2006/ole">
            <p:oleObj spid="_x0000_s32769" name="Foglio di lavoro" r:id="rId4" imgW="6362573" imgH="1895441" progId="Excel.Sheet.12">
              <p:embed/>
            </p:oleObj>
          </a:graphicData>
        </a:graphic>
      </p:graphicFrame>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7" name="Titolo 6"/>
          <p:cNvSpPr>
            <a:spLocks noGrp="1"/>
          </p:cNvSpPr>
          <p:nvPr>
            <p:ph type="ctrTitle"/>
          </p:nvPr>
        </p:nvSpPr>
        <p:spPr>
          <a:xfrm>
            <a:off x="431540" y="332656"/>
            <a:ext cx="8280920" cy="1124744"/>
          </a:xfrm>
        </p:spPr>
        <p:txBody>
          <a:bodyPr>
            <a:normAutofit fontScale="90000"/>
          </a:bodyPr>
          <a:lstStyle/>
          <a:p>
            <a:r>
              <a:rPr lang="it-IT" sz="4000" dirty="0" smtClean="0"/>
              <a:t>Andamento delle spese in conto capitale</a:t>
            </a:r>
            <a:endParaRPr lang="it-IT" sz="4000" b="1" dirty="0"/>
          </a:p>
        </p:txBody>
      </p:sp>
      <p:graphicFrame>
        <p:nvGraphicFramePr>
          <p:cNvPr id="26626" name="Object 2"/>
          <p:cNvGraphicFramePr>
            <a:graphicFrameLocks noChangeAspect="1"/>
          </p:cNvGraphicFramePr>
          <p:nvPr/>
        </p:nvGraphicFramePr>
        <p:xfrm>
          <a:off x="1382322" y="2305050"/>
          <a:ext cx="6379357" cy="3068166"/>
        </p:xfrm>
        <a:graphic>
          <a:graphicData uri="http://schemas.openxmlformats.org/presentationml/2006/ole">
            <p:oleObj spid="_x0000_s26626" name="Foglio di lavoro" r:id="rId4" imgW="5181498" imgH="2247832" progId="Excel.Sheet.12">
              <p:embed/>
            </p:oleObj>
          </a:graphicData>
        </a:graphic>
      </p:graphicFrame>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7" name="Titolo 6"/>
          <p:cNvSpPr>
            <a:spLocks noGrp="1"/>
          </p:cNvSpPr>
          <p:nvPr>
            <p:ph type="ctrTitle"/>
          </p:nvPr>
        </p:nvSpPr>
        <p:spPr>
          <a:xfrm>
            <a:off x="611560" y="188640"/>
            <a:ext cx="7772400" cy="1470025"/>
          </a:xfrm>
        </p:spPr>
        <p:txBody>
          <a:bodyPr/>
          <a:lstStyle/>
          <a:p>
            <a:r>
              <a:rPr lang="it-IT" dirty="0" smtClean="0"/>
              <a:t>Gestione cassa</a:t>
            </a:r>
            <a:endParaRPr lang="it-IT" dirty="0"/>
          </a:p>
        </p:txBody>
      </p:sp>
      <p:graphicFrame>
        <p:nvGraphicFramePr>
          <p:cNvPr id="2049" name="Object 1"/>
          <p:cNvGraphicFramePr>
            <a:graphicFrameLocks noChangeAspect="1"/>
          </p:cNvGraphicFramePr>
          <p:nvPr/>
        </p:nvGraphicFramePr>
        <p:xfrm>
          <a:off x="1042423" y="1880828"/>
          <a:ext cx="7059155" cy="3096344"/>
        </p:xfrm>
        <a:graphic>
          <a:graphicData uri="http://schemas.openxmlformats.org/presentationml/2006/ole">
            <p:oleObj spid="_x0000_s2049" name="Foglio di lavoro" r:id="rId4" imgW="5276914" imgH="2314575" progId="Excel.Sheet.12">
              <p:embed/>
            </p:oleObj>
          </a:graphicData>
        </a:graphic>
      </p:graphicFrame>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7" name="Titolo 6"/>
          <p:cNvSpPr>
            <a:spLocks noGrp="1"/>
          </p:cNvSpPr>
          <p:nvPr>
            <p:ph type="ctrTitle"/>
          </p:nvPr>
        </p:nvSpPr>
        <p:spPr>
          <a:xfrm>
            <a:off x="431540" y="332656"/>
            <a:ext cx="8280920" cy="1124744"/>
          </a:xfrm>
        </p:spPr>
        <p:txBody>
          <a:bodyPr>
            <a:normAutofit fontScale="90000"/>
          </a:bodyPr>
          <a:lstStyle/>
          <a:p>
            <a:r>
              <a:rPr lang="it-IT" sz="4000" dirty="0" smtClean="0"/>
              <a:t>Composizione della spesa in conto capitale</a:t>
            </a:r>
            <a:endParaRPr lang="it-IT" sz="4000" b="1" dirty="0"/>
          </a:p>
        </p:txBody>
      </p:sp>
      <p:graphicFrame>
        <p:nvGraphicFramePr>
          <p:cNvPr id="4" name="Grafico 3"/>
          <p:cNvGraphicFramePr/>
          <p:nvPr/>
        </p:nvGraphicFramePr>
        <p:xfrm>
          <a:off x="1547664" y="2060848"/>
          <a:ext cx="6048672" cy="352839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7" name="Titolo 6"/>
          <p:cNvSpPr>
            <a:spLocks noGrp="1"/>
          </p:cNvSpPr>
          <p:nvPr>
            <p:ph type="ctrTitle"/>
          </p:nvPr>
        </p:nvSpPr>
        <p:spPr>
          <a:xfrm>
            <a:off x="431540" y="332656"/>
            <a:ext cx="8280920" cy="1124744"/>
          </a:xfrm>
        </p:spPr>
        <p:txBody>
          <a:bodyPr>
            <a:normAutofit/>
          </a:bodyPr>
          <a:lstStyle/>
          <a:p>
            <a:r>
              <a:rPr lang="it-IT" sz="4000" dirty="0" smtClean="0"/>
              <a:t>Andamento indebitamento</a:t>
            </a:r>
            <a:endParaRPr lang="it-IT" sz="4000" b="1" dirty="0"/>
          </a:p>
        </p:txBody>
      </p:sp>
      <p:graphicFrame>
        <p:nvGraphicFramePr>
          <p:cNvPr id="28674" name="Object 2"/>
          <p:cNvGraphicFramePr>
            <a:graphicFrameLocks noChangeAspect="1"/>
          </p:cNvGraphicFramePr>
          <p:nvPr/>
        </p:nvGraphicFramePr>
        <p:xfrm>
          <a:off x="982840" y="1900238"/>
          <a:ext cx="7178321" cy="3544986"/>
        </p:xfrm>
        <a:graphic>
          <a:graphicData uri="http://schemas.openxmlformats.org/presentationml/2006/ole">
            <p:oleObj spid="_x0000_s28674" name="Foglio di lavoro" r:id="rId4" imgW="6191314" imgH="3057627" progId="Excel.Sheet.12">
              <p:embed/>
            </p:oleObj>
          </a:graphicData>
        </a:graphic>
      </p:graphicFrame>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7" name="Titolo 6"/>
          <p:cNvSpPr>
            <a:spLocks noGrp="1"/>
          </p:cNvSpPr>
          <p:nvPr>
            <p:ph type="ctrTitle"/>
          </p:nvPr>
        </p:nvSpPr>
        <p:spPr>
          <a:xfrm>
            <a:off x="467544" y="3356992"/>
            <a:ext cx="8280920" cy="1124744"/>
          </a:xfrm>
        </p:spPr>
        <p:txBody>
          <a:bodyPr>
            <a:normAutofit/>
          </a:bodyPr>
          <a:lstStyle/>
          <a:p>
            <a:r>
              <a:rPr lang="it-IT" sz="4000" dirty="0" smtClean="0"/>
              <a:t>Grazie per l’attenzione</a:t>
            </a:r>
            <a:endParaRPr lang="it-IT" sz="4000" b="1" dirty="0"/>
          </a:p>
        </p:txBody>
      </p:sp>
      <p:pic>
        <p:nvPicPr>
          <p:cNvPr id="37891" name="Picture 3" descr="C:\Users\mcerri\Desktop\Immagine1.png"/>
          <p:cNvPicPr>
            <a:picLocks noChangeAspect="1" noChangeArrowheads="1"/>
          </p:cNvPicPr>
          <p:nvPr/>
        </p:nvPicPr>
        <p:blipFill>
          <a:blip r:embed="rId3" cstate="print"/>
          <a:srcRect/>
          <a:stretch>
            <a:fillRect/>
          </a:stretch>
        </p:blipFill>
        <p:spPr bwMode="auto">
          <a:xfrm>
            <a:off x="971600" y="476672"/>
            <a:ext cx="1160631" cy="1728192"/>
          </a:xfrm>
          <a:prstGeom prst="rect">
            <a:avLst/>
          </a:prstGeom>
          <a:noFill/>
        </p:spPr>
      </p:pic>
      <p:sp>
        <p:nvSpPr>
          <p:cNvPr id="5" name="Titolo 6"/>
          <p:cNvSpPr txBox="1">
            <a:spLocks/>
          </p:cNvSpPr>
          <p:nvPr/>
        </p:nvSpPr>
        <p:spPr>
          <a:xfrm>
            <a:off x="2267744" y="476672"/>
            <a:ext cx="2016224" cy="1368152"/>
          </a:xfrm>
          <a:prstGeom prst="rect">
            <a:avLst/>
          </a:prstGeom>
        </p:spPr>
        <p:txBody>
          <a:bodyPr vert="horz" lIns="91440" tIns="45720" rIns="91440" bIns="45720" rtlCol="0" anchor="ctr">
            <a:normAutofit fontScale="70000" lnSpcReduction="200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it-IT" sz="4600" b="0" i="0" u="none" strike="noStrike" kern="1200" cap="none" spc="0" normalizeH="0" baseline="0" noProof="0" dirty="0" smtClean="0">
                <a:ln>
                  <a:noFill/>
                </a:ln>
                <a:solidFill>
                  <a:schemeClr val="bg1">
                    <a:lumMod val="65000"/>
                  </a:schemeClr>
                </a:solidFill>
                <a:effectLst/>
                <a:uLnTx/>
                <a:uFillTx/>
                <a:latin typeface="+mj-lt"/>
                <a:ea typeface="+mj-ea"/>
                <a:cs typeface="+mj-cs"/>
              </a:rPr>
              <a:t>Comune di</a:t>
            </a:r>
            <a:r>
              <a:rPr kumimoji="0" lang="it-IT" sz="4000" b="0" i="0" u="none" strike="noStrike" kern="1200" cap="none" spc="0" normalizeH="0" baseline="0" noProof="0" dirty="0" smtClean="0">
                <a:ln>
                  <a:noFill/>
                </a:ln>
                <a:solidFill>
                  <a:schemeClr val="tx1"/>
                </a:solidFill>
                <a:effectLst/>
                <a:uLnTx/>
                <a:uFillTx/>
                <a:latin typeface="+mj-lt"/>
                <a:ea typeface="+mj-ea"/>
                <a:cs typeface="+mj-cs"/>
              </a:rPr>
              <a:t> </a:t>
            </a:r>
          </a:p>
          <a:p>
            <a:pPr marL="0" marR="0" lvl="0" indent="0" defTabSz="914400" rtl="0" eaLnBrk="1" fontAlgn="auto" latinLnBrk="0" hangingPunct="1">
              <a:lnSpc>
                <a:spcPct val="100000"/>
              </a:lnSpc>
              <a:spcBef>
                <a:spcPct val="0"/>
              </a:spcBef>
              <a:spcAft>
                <a:spcPts val="0"/>
              </a:spcAft>
              <a:buClrTx/>
              <a:buSzTx/>
              <a:buFontTx/>
              <a:buNone/>
              <a:tabLst/>
              <a:defRPr/>
            </a:pPr>
            <a:r>
              <a:rPr lang="it-IT" sz="4000" dirty="0" smtClean="0">
                <a:latin typeface="+mj-lt"/>
                <a:ea typeface="+mj-ea"/>
                <a:cs typeface="+mj-cs"/>
              </a:rPr>
              <a:t>Pavullo nel</a:t>
            </a:r>
          </a:p>
          <a:p>
            <a:pPr marL="0" marR="0" lvl="0" indent="0" defTabSz="914400" rtl="0" eaLnBrk="1" fontAlgn="auto" latinLnBrk="0" hangingPunct="1">
              <a:lnSpc>
                <a:spcPct val="100000"/>
              </a:lnSpc>
              <a:spcBef>
                <a:spcPct val="0"/>
              </a:spcBef>
              <a:spcAft>
                <a:spcPts val="0"/>
              </a:spcAft>
              <a:buClrTx/>
              <a:buSzTx/>
              <a:buFontTx/>
              <a:buNone/>
              <a:tabLst/>
              <a:defRPr/>
            </a:pPr>
            <a:r>
              <a:rPr lang="it-IT" sz="4000" dirty="0" smtClean="0">
                <a:latin typeface="+mj-lt"/>
                <a:ea typeface="+mj-ea"/>
                <a:cs typeface="+mj-cs"/>
              </a:rPr>
              <a:t>Frignano</a:t>
            </a:r>
            <a:endParaRPr lang="it-IT" sz="4000" dirty="0">
              <a:latin typeface="+mj-lt"/>
              <a:ea typeface="+mj-ea"/>
              <a:cs typeface="+mj-cs"/>
            </a:endParaRP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7" name="Titolo 6"/>
          <p:cNvSpPr>
            <a:spLocks noGrp="1"/>
          </p:cNvSpPr>
          <p:nvPr>
            <p:ph type="ctrTitle"/>
          </p:nvPr>
        </p:nvSpPr>
        <p:spPr>
          <a:xfrm>
            <a:off x="611560" y="188640"/>
            <a:ext cx="7772400" cy="1470025"/>
          </a:xfrm>
        </p:spPr>
        <p:txBody>
          <a:bodyPr/>
          <a:lstStyle/>
          <a:p>
            <a:r>
              <a:rPr lang="it-IT" dirty="0" smtClean="0"/>
              <a:t>Gestione residui attivi</a:t>
            </a:r>
            <a:endParaRPr lang="it-IT" dirty="0"/>
          </a:p>
        </p:txBody>
      </p:sp>
      <p:graphicFrame>
        <p:nvGraphicFramePr>
          <p:cNvPr id="15363" name="Object 3"/>
          <p:cNvGraphicFramePr>
            <a:graphicFrameLocks noChangeAspect="1"/>
          </p:cNvGraphicFramePr>
          <p:nvPr/>
        </p:nvGraphicFramePr>
        <p:xfrm>
          <a:off x="1133475" y="1952625"/>
          <a:ext cx="6972300" cy="2784475"/>
        </p:xfrm>
        <a:graphic>
          <a:graphicData uri="http://schemas.openxmlformats.org/presentationml/2006/ole">
            <p:oleObj spid="_x0000_s15363" name="Foglio di lavoro" r:id="rId4" imgW="6972376" imgH="2362336" progId="Excel.Sheet.12">
              <p:embed/>
            </p:oleObj>
          </a:graphicData>
        </a:graphic>
      </p:graphicFrame>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7" name="Titolo 6"/>
          <p:cNvSpPr>
            <a:spLocks noGrp="1"/>
          </p:cNvSpPr>
          <p:nvPr>
            <p:ph type="ctrTitle"/>
          </p:nvPr>
        </p:nvSpPr>
        <p:spPr>
          <a:xfrm>
            <a:off x="611560" y="188640"/>
            <a:ext cx="7772400" cy="1470025"/>
          </a:xfrm>
        </p:spPr>
        <p:txBody>
          <a:bodyPr>
            <a:normAutofit/>
          </a:bodyPr>
          <a:lstStyle/>
          <a:p>
            <a:r>
              <a:rPr lang="it-IT" sz="4000" dirty="0" smtClean="0"/>
              <a:t>Andamento residui attivi nel biennio 2024-2025</a:t>
            </a:r>
            <a:endParaRPr lang="it-IT" sz="4000" dirty="0"/>
          </a:p>
        </p:txBody>
      </p:sp>
      <p:graphicFrame>
        <p:nvGraphicFramePr>
          <p:cNvPr id="5" name="Grafico 4"/>
          <p:cNvGraphicFramePr/>
          <p:nvPr/>
        </p:nvGraphicFramePr>
        <p:xfrm>
          <a:off x="1547665" y="1810370"/>
          <a:ext cx="6048671" cy="428292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7" name="Titolo 6"/>
          <p:cNvSpPr>
            <a:spLocks noGrp="1"/>
          </p:cNvSpPr>
          <p:nvPr>
            <p:ph type="ctrTitle"/>
          </p:nvPr>
        </p:nvSpPr>
        <p:spPr>
          <a:xfrm>
            <a:off x="611560" y="188640"/>
            <a:ext cx="7772400" cy="1470025"/>
          </a:xfrm>
        </p:spPr>
        <p:txBody>
          <a:bodyPr>
            <a:normAutofit/>
          </a:bodyPr>
          <a:lstStyle/>
          <a:p>
            <a:r>
              <a:rPr lang="it-IT" sz="4000" dirty="0" smtClean="0"/>
              <a:t>Gestione residui passivi</a:t>
            </a:r>
            <a:endParaRPr lang="it-IT" sz="4000" dirty="0"/>
          </a:p>
        </p:txBody>
      </p:sp>
      <p:graphicFrame>
        <p:nvGraphicFramePr>
          <p:cNvPr id="17410" name="Object 2"/>
          <p:cNvGraphicFramePr>
            <a:graphicFrameLocks noChangeAspect="1"/>
          </p:cNvGraphicFramePr>
          <p:nvPr/>
        </p:nvGraphicFramePr>
        <p:xfrm>
          <a:off x="979861" y="2093702"/>
          <a:ext cx="7184279" cy="2670596"/>
        </p:xfrm>
        <a:graphic>
          <a:graphicData uri="http://schemas.openxmlformats.org/presentationml/2006/ole">
            <p:oleObj spid="_x0000_s17410" name="Foglio di lavoro" r:id="rId4" imgW="5457959" imgH="2028927" progId="Excel.Sheet.12">
              <p:embed/>
            </p:oleObj>
          </a:graphicData>
        </a:graphic>
      </p:graphicFrame>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7" name="Titolo 6"/>
          <p:cNvSpPr>
            <a:spLocks noGrp="1"/>
          </p:cNvSpPr>
          <p:nvPr>
            <p:ph type="ctrTitle"/>
          </p:nvPr>
        </p:nvSpPr>
        <p:spPr>
          <a:xfrm>
            <a:off x="611560" y="188640"/>
            <a:ext cx="7772400" cy="1470025"/>
          </a:xfrm>
        </p:spPr>
        <p:txBody>
          <a:bodyPr>
            <a:normAutofit/>
          </a:bodyPr>
          <a:lstStyle/>
          <a:p>
            <a:r>
              <a:rPr lang="it-IT" sz="4000" dirty="0" smtClean="0"/>
              <a:t>Andamento residui passivi nel biennio 2024-2025</a:t>
            </a:r>
            <a:endParaRPr lang="it-IT" sz="4000" dirty="0"/>
          </a:p>
        </p:txBody>
      </p:sp>
      <p:graphicFrame>
        <p:nvGraphicFramePr>
          <p:cNvPr id="5" name="Grafico 4"/>
          <p:cNvGraphicFramePr/>
          <p:nvPr/>
        </p:nvGraphicFramePr>
        <p:xfrm>
          <a:off x="1547664" y="1956948"/>
          <a:ext cx="6048672" cy="399233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7" name="Titolo 6"/>
          <p:cNvSpPr>
            <a:spLocks noGrp="1"/>
          </p:cNvSpPr>
          <p:nvPr>
            <p:ph type="ctrTitle"/>
          </p:nvPr>
        </p:nvSpPr>
        <p:spPr>
          <a:xfrm>
            <a:off x="611560" y="188640"/>
            <a:ext cx="7772400" cy="1470025"/>
          </a:xfrm>
        </p:spPr>
        <p:txBody>
          <a:bodyPr>
            <a:normAutofit/>
          </a:bodyPr>
          <a:lstStyle/>
          <a:p>
            <a:r>
              <a:rPr lang="it-IT" sz="4000" dirty="0" smtClean="0"/>
              <a:t>Risultato di amministrazione 2025:</a:t>
            </a:r>
            <a:br>
              <a:rPr lang="it-IT" sz="4000" dirty="0" smtClean="0"/>
            </a:br>
            <a:r>
              <a:rPr lang="it-IT" sz="4000" b="1" dirty="0" smtClean="0"/>
              <a:t>7.476.140,75</a:t>
            </a:r>
            <a:endParaRPr lang="it-IT" sz="4000" b="1" dirty="0"/>
          </a:p>
        </p:txBody>
      </p:sp>
      <p:graphicFrame>
        <p:nvGraphicFramePr>
          <p:cNvPr id="19458" name="Object 2"/>
          <p:cNvGraphicFramePr>
            <a:graphicFrameLocks noChangeAspect="1"/>
          </p:cNvGraphicFramePr>
          <p:nvPr/>
        </p:nvGraphicFramePr>
        <p:xfrm>
          <a:off x="964806" y="2081213"/>
          <a:ext cx="7214388" cy="3508027"/>
        </p:xfrm>
        <a:graphic>
          <a:graphicData uri="http://schemas.openxmlformats.org/presentationml/2006/ole">
            <p:oleObj spid="_x0000_s19458" name="Foglio di lavoro" r:id="rId4" imgW="5543588" imgH="2695439" progId="Excel.Sheet.12">
              <p:embed/>
            </p:oleObj>
          </a:graphicData>
        </a:graphic>
      </p:graphicFrame>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7" name="Titolo 6"/>
          <p:cNvSpPr>
            <a:spLocks noGrp="1"/>
          </p:cNvSpPr>
          <p:nvPr>
            <p:ph type="ctrTitle"/>
          </p:nvPr>
        </p:nvSpPr>
        <p:spPr>
          <a:xfrm>
            <a:off x="611560" y="188640"/>
            <a:ext cx="7772400" cy="1470025"/>
          </a:xfrm>
        </p:spPr>
        <p:txBody>
          <a:bodyPr>
            <a:normAutofit/>
          </a:bodyPr>
          <a:lstStyle/>
          <a:p>
            <a:r>
              <a:rPr lang="it-IT" sz="4000" dirty="0" smtClean="0"/>
              <a:t>Andamento del Risultato di amministrazione 2023-2025</a:t>
            </a:r>
            <a:endParaRPr lang="it-IT" sz="4000" b="1" dirty="0"/>
          </a:p>
        </p:txBody>
      </p:sp>
      <p:graphicFrame>
        <p:nvGraphicFramePr>
          <p:cNvPr id="4" name="Grafico 3"/>
          <p:cNvGraphicFramePr/>
          <p:nvPr/>
        </p:nvGraphicFramePr>
        <p:xfrm>
          <a:off x="1628800" y="1971674"/>
          <a:ext cx="5886400" cy="397760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7" name="Titolo 6"/>
          <p:cNvSpPr>
            <a:spLocks noGrp="1"/>
          </p:cNvSpPr>
          <p:nvPr>
            <p:ph type="ctrTitle"/>
          </p:nvPr>
        </p:nvSpPr>
        <p:spPr>
          <a:xfrm>
            <a:off x="611560" y="188640"/>
            <a:ext cx="7772400" cy="1470025"/>
          </a:xfrm>
        </p:spPr>
        <p:txBody>
          <a:bodyPr>
            <a:normAutofit/>
          </a:bodyPr>
          <a:lstStyle/>
          <a:p>
            <a:r>
              <a:rPr lang="it-IT" sz="4000" dirty="0" smtClean="0"/>
              <a:t>Quote accantonate: </a:t>
            </a:r>
            <a:r>
              <a:rPr lang="it-IT" sz="4000" b="1" dirty="0" smtClean="0"/>
              <a:t>4.271.238,63</a:t>
            </a:r>
            <a:endParaRPr lang="it-IT" sz="4000" b="1" dirty="0"/>
          </a:p>
        </p:txBody>
      </p:sp>
      <p:sp>
        <p:nvSpPr>
          <p:cNvPr id="5" name="CasellaDiTesto 4">
            <a:extLst>
              <a:ext uri="{FF2B5EF4-FFF2-40B4-BE49-F238E27FC236}">
                <a16:creationId xmlns:a16="http://schemas.microsoft.com/office/drawing/2014/main" xmlns="" id="{72DB8FA6-E65D-878A-2C0D-F722C557C6E1}"/>
              </a:ext>
            </a:extLst>
          </p:cNvPr>
          <p:cNvSpPr txBox="1"/>
          <p:nvPr/>
        </p:nvSpPr>
        <p:spPr>
          <a:xfrm flipH="1">
            <a:off x="251520" y="1916832"/>
            <a:ext cx="8738648" cy="3693319"/>
          </a:xfrm>
          <a:prstGeom prst="rect">
            <a:avLst/>
          </a:prstGeom>
          <a:noFill/>
        </p:spPr>
        <p:txBody>
          <a:bodyPr wrap="square" rtlCol="0">
            <a:spAutoFit/>
          </a:bodyPr>
          <a:lstStyle/>
          <a:p>
            <a:r>
              <a:rPr lang="it-IT" dirty="0"/>
              <a:t>-</a:t>
            </a:r>
            <a:r>
              <a:rPr lang="it-IT" b="1" u="sng" dirty="0"/>
              <a:t>Fondo crediti di dubbia esigibilità: </a:t>
            </a:r>
            <a:r>
              <a:rPr lang="it-IT" dirty="0"/>
              <a:t>€ </a:t>
            </a:r>
            <a:r>
              <a:rPr lang="it-IT" dirty="0" smtClean="0"/>
              <a:t>2.848.550,75</a:t>
            </a:r>
            <a:endParaRPr lang="it-IT" dirty="0"/>
          </a:p>
          <a:p>
            <a:endParaRPr lang="it-IT" dirty="0"/>
          </a:p>
          <a:p>
            <a:r>
              <a:rPr lang="it-IT" dirty="0"/>
              <a:t>-</a:t>
            </a:r>
            <a:r>
              <a:rPr lang="it-IT" b="1" u="sng" dirty="0"/>
              <a:t>Fondo perdite aziende e società partecipate: </a:t>
            </a:r>
            <a:r>
              <a:rPr lang="it-IT" dirty="0" smtClean="0"/>
              <a:t>€ 0,00</a:t>
            </a:r>
            <a:endParaRPr lang="it-IT" dirty="0"/>
          </a:p>
          <a:p>
            <a:endParaRPr lang="it-IT" dirty="0"/>
          </a:p>
          <a:p>
            <a:r>
              <a:rPr lang="it-IT" dirty="0"/>
              <a:t>-</a:t>
            </a:r>
            <a:r>
              <a:rPr lang="it-IT" b="1" u="sng" dirty="0"/>
              <a:t>Fondo contenzioso: </a:t>
            </a:r>
            <a:r>
              <a:rPr lang="it-IT" dirty="0"/>
              <a:t>Accantonamento prudenziale di € </a:t>
            </a:r>
            <a:r>
              <a:rPr lang="it-IT" dirty="0" smtClean="0"/>
              <a:t>300.000,00</a:t>
            </a:r>
          </a:p>
          <a:p>
            <a:endParaRPr lang="it-IT" dirty="0" smtClean="0"/>
          </a:p>
          <a:p>
            <a:r>
              <a:rPr lang="it-IT" dirty="0" smtClean="0"/>
              <a:t>-</a:t>
            </a:r>
            <a:r>
              <a:rPr lang="it-IT" b="1" u="sng" dirty="0" smtClean="0"/>
              <a:t>Fondo obiettivi di finanza pubblica: </a:t>
            </a:r>
            <a:r>
              <a:rPr lang="it-IT" dirty="0" smtClean="0"/>
              <a:t>obbligatorio per legge e pari ad € 40.562,00</a:t>
            </a:r>
            <a:endParaRPr lang="it-IT" dirty="0"/>
          </a:p>
          <a:p>
            <a:endParaRPr lang="it-IT" dirty="0"/>
          </a:p>
          <a:p>
            <a:r>
              <a:rPr lang="it-IT" dirty="0"/>
              <a:t>-</a:t>
            </a:r>
            <a:r>
              <a:rPr lang="it-IT" b="1" u="sng" dirty="0"/>
              <a:t>Fondo indennità di fine mandato: </a:t>
            </a:r>
            <a:r>
              <a:rPr lang="it-IT" dirty="0" smtClean="0"/>
              <a:t>€ 17.509,20 del </a:t>
            </a:r>
            <a:r>
              <a:rPr lang="it-IT" dirty="0"/>
              <a:t>Sindaco per legge</a:t>
            </a:r>
          </a:p>
          <a:p>
            <a:endParaRPr lang="it-IT" dirty="0"/>
          </a:p>
          <a:p>
            <a:r>
              <a:rPr lang="it-IT" dirty="0"/>
              <a:t>-</a:t>
            </a:r>
            <a:r>
              <a:rPr lang="it-IT" b="1" u="sng" dirty="0"/>
              <a:t>Fondo garanzia debiti commerciali: </a:t>
            </a:r>
            <a:r>
              <a:rPr lang="it-IT" dirty="0"/>
              <a:t>Non abbiamo avuto la necessità </a:t>
            </a:r>
            <a:r>
              <a:rPr lang="it-IT" dirty="0" smtClean="0"/>
              <a:t>di accantonare in quanto di </a:t>
            </a:r>
            <a:r>
              <a:rPr lang="it-IT" dirty="0"/>
              <a:t>media abbiamo tempi di pagamento a </a:t>
            </a:r>
            <a:r>
              <a:rPr lang="it-IT" dirty="0" smtClean="0"/>
              <a:t>-11,42 </a:t>
            </a:r>
            <a:r>
              <a:rPr lang="it-IT" dirty="0"/>
              <a:t>giorni dalla scadenza e a fine anno non abbiamo debiti scaduti </a:t>
            </a: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480</TotalTime>
  <Words>2052</Words>
  <Application>Microsoft Office PowerPoint</Application>
  <PresentationFormat>Presentazione su schermo (4:3)</PresentationFormat>
  <Paragraphs>235</Paragraphs>
  <Slides>22</Slides>
  <Notes>21</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22</vt:i4>
      </vt:variant>
    </vt:vector>
  </HeadingPairs>
  <TitlesOfParts>
    <vt:vector size="24" baseType="lpstr">
      <vt:lpstr>Tema di Office</vt:lpstr>
      <vt:lpstr>Foglio di lavoro</vt:lpstr>
      <vt:lpstr>Comune di Pavullo nel Frignano</vt:lpstr>
      <vt:lpstr>Gestione cassa</vt:lpstr>
      <vt:lpstr>Gestione residui attivi</vt:lpstr>
      <vt:lpstr>Andamento residui attivi nel biennio 2024-2025</vt:lpstr>
      <vt:lpstr>Gestione residui passivi</vt:lpstr>
      <vt:lpstr>Andamento residui passivi nel biennio 2024-2025</vt:lpstr>
      <vt:lpstr>Risultato di amministrazione 2025: 7.476.140,75</vt:lpstr>
      <vt:lpstr>Andamento del Risultato di amministrazione 2023-2025</vt:lpstr>
      <vt:lpstr>Quote accantonate: 4.271.238,63</vt:lpstr>
      <vt:lpstr>Altri fondi ed accantonamenti</vt:lpstr>
      <vt:lpstr>Quote vincolate: 2.421.017,76</vt:lpstr>
      <vt:lpstr>Altri Vincoli</vt:lpstr>
      <vt:lpstr>Diapositiva 13</vt:lpstr>
      <vt:lpstr>Andamento incasso entrate</vt:lpstr>
      <vt:lpstr>Rispetto soglia di copertura costi per servizi – Soglia minima al 36%</vt:lpstr>
      <vt:lpstr>Andamento della spesa corrente</vt:lpstr>
      <vt:lpstr>Composizione della spesa corrente</vt:lpstr>
      <vt:lpstr>Andamento spesa per utenze</vt:lpstr>
      <vt:lpstr>Andamento delle spese in conto capitale</vt:lpstr>
      <vt:lpstr>Composizione della spesa in conto capitale</vt:lpstr>
      <vt:lpstr>Andamento indebitamento</vt:lpstr>
      <vt:lpstr>Grazie per l’attenzione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Comune di Pavullo nel Frignano</dc:title>
  <dc:creator>mcerri</dc:creator>
  <cp:lastModifiedBy>mcerri</cp:lastModifiedBy>
  <cp:revision>54</cp:revision>
  <dcterms:created xsi:type="dcterms:W3CDTF">2026-04-07T15:34:54Z</dcterms:created>
  <dcterms:modified xsi:type="dcterms:W3CDTF">2026-04-21T09:26:55Z</dcterms:modified>
</cp:coreProperties>
</file>